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87" r:id="rId7"/>
    <p:sldId id="288" r:id="rId8"/>
    <p:sldId id="289" r:id="rId9"/>
    <p:sldId id="290" r:id="rId10"/>
    <p:sldId id="260" r:id="rId11"/>
    <p:sldId id="262" r:id="rId12"/>
    <p:sldId id="286" r:id="rId13"/>
    <p:sldId id="29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41077-196B-4E7F-9FB1-5AB85E88CE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Der weg zum </a:t>
            </a:r>
            <a:r>
              <a:rPr lang="de-DE" dirty="0" err="1"/>
              <a:t>abitur</a:t>
            </a:r>
            <a:r>
              <a:rPr lang="de-DE" dirty="0"/>
              <a:t> am allgemeinbildenden </a:t>
            </a:r>
            <a:r>
              <a:rPr lang="de-DE" dirty="0" err="1"/>
              <a:t>gymnasium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AABC309-DA31-4B14-B4CD-0F5C1E0A1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9185441" cy="2786887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chemeClr val="tx1"/>
                </a:solidFill>
              </a:rPr>
              <a:t>Klasse 10 als Brücke zur Kursstufe – aber auch vorläufiger Abschluss der zweiten Fremdsprachen (Französisch/Latein) und der Profile. 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Profilfächer ab Klasse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dritte Fremdsprache (Russisch, Spanisch)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Naturwissenschaft und Technik (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NwT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Informatik, Mathematik, Physik (IMP FSG/MGL)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Sport (OHG) oder Musik(GGL)  oder Bildende Kunst (MGL)</a:t>
            </a:r>
          </a:p>
          <a:p>
            <a:endParaRPr lang="de-DE" dirty="0"/>
          </a:p>
        </p:txBody>
      </p:sp>
      <p:sp>
        <p:nvSpPr>
          <p:cNvPr id="4" name="Stern: 5 Zacken 3">
            <a:extLst>
              <a:ext uri="{FF2B5EF4-FFF2-40B4-BE49-F238E27FC236}">
                <a16:creationId xmlns:a16="http://schemas.microsoft.com/office/drawing/2014/main" id="{D7D2CF58-F8F5-4F94-BF4D-06F21B4FC51B}"/>
              </a:ext>
            </a:extLst>
          </p:cNvPr>
          <p:cNvSpPr/>
          <p:nvPr/>
        </p:nvSpPr>
        <p:spPr>
          <a:xfrm>
            <a:off x="237507" y="3509963"/>
            <a:ext cx="1286494" cy="12936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2. FS</a:t>
            </a:r>
          </a:p>
        </p:txBody>
      </p:sp>
    </p:spTree>
    <p:extLst>
      <p:ext uri="{BB962C8B-B14F-4D97-AF65-F5344CB8AC3E}">
        <p14:creationId xmlns:p14="http://schemas.microsoft.com/office/powerpoint/2010/main" val="382660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36DD02-C40B-4552-A428-FA5A1698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Einladung zur </a:t>
            </a:r>
            <a:r>
              <a:rPr lang="de-DE" dirty="0" err="1"/>
              <a:t>hospitation</a:t>
            </a:r>
            <a:r>
              <a:rPr lang="de-DE" dirty="0"/>
              <a:t> in klasse 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B045E4-05AF-4627-BFFA-BA93B9E9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98A9DE-67C0-4A67-B1CD-5BB9BAFBE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1" y="1680640"/>
            <a:ext cx="2955900" cy="393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5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E73803C-A3D3-46A8-85F3-F56BC6DDFF5B" descr="6E73803C-A3D3-46A8-85F3-F56BC6DDFF5B">
            <a:extLst>
              <a:ext uri="{FF2B5EF4-FFF2-40B4-BE49-F238E27FC236}">
                <a16:creationId xmlns:a16="http://schemas.microsoft.com/office/drawing/2014/main" id="{DF25BE41-64E2-4746-AD84-AE834EA68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4" y="0"/>
            <a:ext cx="9628146" cy="72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D299E6E7-7BF1-42CD-BED5-F11B61E1A09D}"/>
              </a:ext>
            </a:extLst>
          </p:cNvPr>
          <p:cNvSpPr/>
          <p:nvPr/>
        </p:nvSpPr>
        <p:spPr>
          <a:xfrm>
            <a:off x="4197927" y="1888177"/>
            <a:ext cx="1430977" cy="486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links 2">
            <a:extLst>
              <a:ext uri="{FF2B5EF4-FFF2-40B4-BE49-F238E27FC236}">
                <a16:creationId xmlns:a16="http://schemas.microsoft.com/office/drawing/2014/main" id="{F1E02A42-7D87-4472-B8F4-15F117EB5353}"/>
              </a:ext>
            </a:extLst>
          </p:cNvPr>
          <p:cNvSpPr/>
          <p:nvPr/>
        </p:nvSpPr>
        <p:spPr>
          <a:xfrm>
            <a:off x="7006442" y="599704"/>
            <a:ext cx="1531916" cy="439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EAE4478C-F3F0-4584-B072-243515AC8737}"/>
              </a:ext>
            </a:extLst>
          </p:cNvPr>
          <p:cNvSpPr/>
          <p:nvPr/>
        </p:nvSpPr>
        <p:spPr>
          <a:xfrm>
            <a:off x="6323610" y="6151418"/>
            <a:ext cx="1917865" cy="439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9CC82B97-22D3-485B-8FED-F017FC5AD74A}"/>
              </a:ext>
            </a:extLst>
          </p:cNvPr>
          <p:cNvSpPr/>
          <p:nvPr/>
        </p:nvSpPr>
        <p:spPr>
          <a:xfrm>
            <a:off x="3871355" y="5237018"/>
            <a:ext cx="1430977" cy="5343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CA24FE-7CA3-4E61-ADEB-08D1A864A1A3}"/>
              </a:ext>
            </a:extLst>
          </p:cNvPr>
          <p:cNvSpPr txBox="1"/>
          <p:nvPr/>
        </p:nvSpPr>
        <p:spPr>
          <a:xfrm>
            <a:off x="7600208" y="1454129"/>
            <a:ext cx="317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Klasse 10 – Brücke mit Netz</a:t>
            </a:r>
          </a:p>
        </p:txBody>
      </p:sp>
    </p:spTree>
    <p:extLst>
      <p:ext uri="{BB962C8B-B14F-4D97-AF65-F5344CB8AC3E}">
        <p14:creationId xmlns:p14="http://schemas.microsoft.com/office/powerpoint/2010/main" val="315833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F333A-342A-4E9D-907C-E2D4FE64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Klasse 10 am Gymnasium: Gezielte </a:t>
            </a:r>
            <a:r>
              <a:rPr lang="de-DE" dirty="0" err="1"/>
              <a:t>vorbereitung</a:t>
            </a:r>
            <a:r>
              <a:rPr lang="de-DE" dirty="0"/>
              <a:t> auf basis- und </a:t>
            </a:r>
            <a:r>
              <a:rPr lang="de-DE" dirty="0" err="1"/>
              <a:t>leistungskurs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CBC9C2C-3154-4218-BBA0-F6AB0668D7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003" y="2006174"/>
            <a:ext cx="2339439" cy="445510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72C735-C7FE-4AAB-8073-25F661363E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i="1" dirty="0"/>
              <a:t>UE 5: Binomialverteilung </a:t>
            </a:r>
            <a:endParaRPr lang="de-DE" dirty="0"/>
          </a:p>
          <a:p>
            <a:r>
              <a:rPr lang="de-DE" dirty="0">
                <a:highlight>
                  <a:srgbClr val="00FF00"/>
                </a:highlight>
              </a:rPr>
              <a:t>Begriffe aus Klasse 8 und 9</a:t>
            </a:r>
            <a:r>
              <a:rPr lang="de-DE" dirty="0"/>
              <a:t>: Berechnung von Wahrscheinlichkeiten, Zufallsvariable und Erwartungswert </a:t>
            </a:r>
          </a:p>
          <a:p>
            <a:r>
              <a:rPr lang="de-DE" dirty="0"/>
              <a:t>1) Bernoulli -Experimente </a:t>
            </a:r>
          </a:p>
          <a:p>
            <a:r>
              <a:rPr lang="de-DE" dirty="0"/>
              <a:t>2) Binomialkoeffizient (Definition, </a:t>
            </a:r>
            <a:r>
              <a:rPr lang="de-DE" dirty="0" err="1"/>
              <a:t>Pascal´sches</a:t>
            </a:r>
            <a:r>
              <a:rPr lang="de-DE" dirty="0"/>
              <a:t> Dreieck, WTR) </a:t>
            </a:r>
          </a:p>
          <a:p>
            <a:r>
              <a:rPr lang="de-DE" dirty="0"/>
              <a:t>3) Die Formel von Bernoulli </a:t>
            </a:r>
          </a:p>
          <a:p>
            <a:r>
              <a:rPr lang="de-DE" dirty="0"/>
              <a:t>4) Binomialverteilung (Histogramme zeichnen und interpretieren) - Erwartungswert </a:t>
            </a:r>
          </a:p>
          <a:p>
            <a:r>
              <a:rPr lang="de-DE" dirty="0"/>
              <a:t>5) Kumulierte Wahrscheinlichkeiten </a:t>
            </a:r>
          </a:p>
          <a:p>
            <a:r>
              <a:rPr lang="de-DE" dirty="0"/>
              <a:t>6) Binomialverteilung – Standardabweichung </a:t>
            </a:r>
          </a:p>
          <a:p>
            <a:r>
              <a:rPr lang="de-DE" dirty="0"/>
              <a:t>7) Problemlösen mit der Binomialverteilung (Bestimmen von P(…), n, k, p)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96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9FF0D-53EE-4DD5-8B73-C1924B23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double </a:t>
            </a:r>
            <a:r>
              <a:rPr lang="de-DE" dirty="0" err="1"/>
              <a:t>dutch</a:t>
            </a:r>
            <a:r>
              <a:rPr lang="de-DE" dirty="0"/>
              <a:t>…..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FBC8DB5-E7CF-4664-96E9-7DEF1BAE41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93970" y="2901785"/>
            <a:ext cx="4410075" cy="2247900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213A94B-5A74-484E-9B84-C47E0DBD2B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72696" y="533761"/>
            <a:ext cx="3690648" cy="570572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84A7530-5A39-4426-BB84-2D66782997CF}"/>
              </a:ext>
            </a:extLst>
          </p:cNvPr>
          <p:cNvSpPr/>
          <p:nvPr/>
        </p:nvSpPr>
        <p:spPr>
          <a:xfrm>
            <a:off x="4316681" y="3806042"/>
            <a:ext cx="1419101" cy="2196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9866E3E-3C67-4099-B046-0C21790F866D}"/>
              </a:ext>
            </a:extLst>
          </p:cNvPr>
          <p:cNvSpPr/>
          <p:nvPr/>
        </p:nvSpPr>
        <p:spPr>
          <a:xfrm>
            <a:off x="4393870" y="4541220"/>
            <a:ext cx="783772" cy="21969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803D690-A59C-4A9C-B47A-48C4761D7788}"/>
              </a:ext>
            </a:extLst>
          </p:cNvPr>
          <p:cNvSpPr/>
          <p:nvPr/>
        </p:nvSpPr>
        <p:spPr>
          <a:xfrm>
            <a:off x="6893625" y="5029200"/>
            <a:ext cx="3320495" cy="8431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D3F06452-1886-4B49-B779-481B9DA6EAF7}"/>
              </a:ext>
            </a:extLst>
          </p:cNvPr>
          <p:cNvSpPr/>
          <p:nvPr/>
        </p:nvSpPr>
        <p:spPr>
          <a:xfrm>
            <a:off x="5804045" y="4150426"/>
            <a:ext cx="1089580" cy="2618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45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0D984-AEB4-412F-B45B-DEAA216B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Deutsch = Texte, texte, Texte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D917CFC-AB70-4A1A-BDA5-3B7071C183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68188" y="1674252"/>
            <a:ext cx="2739422" cy="4975929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CA980E-96ED-4772-B8A7-8BF84DEFFF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40F7AB0-2166-4CD1-B5D9-83F90DF78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385" y="1593087"/>
            <a:ext cx="4888054" cy="50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E0CA1-5651-4F83-80AD-CC39694D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Welt der Stoffe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67F04C-4BF9-4F82-ABC4-A53F4979E5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4BE6BA-7FEF-4643-BE43-D8A30069C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3472" y="402341"/>
            <a:ext cx="3731831" cy="53888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C7E3C1-7B03-4EDA-9633-E7673CD8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50" y="2313265"/>
            <a:ext cx="4352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de-DE" sz="3200" dirty="0">
                <a:solidFill>
                  <a:srgbClr val="FFFF00"/>
                </a:solidFill>
                <a:latin typeface="Verdana" pitchFamily="34" charset="0"/>
              </a:rPr>
              <a:t>Spezialisierung und </a:t>
            </a:r>
            <a:r>
              <a:rPr lang="de-DE" altLang="de-DE" sz="3200" dirty="0" err="1">
                <a:solidFill>
                  <a:srgbClr val="FFFF00"/>
                </a:solidFill>
                <a:latin typeface="Verdana" pitchFamily="34" charset="0"/>
              </a:rPr>
              <a:t>Abwahlen</a:t>
            </a:r>
            <a:r>
              <a:rPr lang="de-DE" altLang="de-DE" sz="3200" dirty="0">
                <a:solidFill>
                  <a:srgbClr val="FFFF00"/>
                </a:solidFill>
                <a:latin typeface="Verdana" pitchFamily="34" charset="0"/>
              </a:rPr>
              <a:t> – am Campus LB „Volle Auswahl“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19200"/>
            <a:ext cx="7772400" cy="38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de-DE" altLang="de-DE" sz="2000" dirty="0">
                <a:latin typeface="Verdana" pitchFamily="34" charset="0"/>
              </a:rPr>
              <a:t>Die Fächer werden drei Aufgabenfeldern zugewiesen: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1676401"/>
            <a:ext cx="2133600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Aufgabenfeld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905000" y="2133600"/>
            <a:ext cx="2133600" cy="10795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I   sprachlich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    literarisch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    künstlerisch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905000" y="4953000"/>
            <a:ext cx="2133600" cy="10795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III mathematisch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    naturwissen-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de-DE" altLang="de-DE" sz="1600" dirty="0" err="1">
                <a:solidFill>
                  <a:schemeClr val="bg1"/>
                </a:solidFill>
                <a:latin typeface="Verdana" pitchFamily="34" charset="0"/>
              </a:rPr>
              <a:t>schaftlich</a:t>
            </a:r>
            <a:endParaRPr lang="de-DE" altLang="de-DE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05000" y="3352800"/>
            <a:ext cx="2133600" cy="712788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II gesellschafts-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   wissenschaftlich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29100" y="1676400"/>
            <a:ext cx="3429000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Pflichtbereich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191000" y="2133600"/>
            <a:ext cx="3429000" cy="10795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Deutsch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Fremdsprache(n) (ab Kl. 8)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Musik oder Bildende Kunst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91000" y="3352801"/>
            <a:ext cx="3429000" cy="1446550"/>
          </a:xfrm>
          <a:prstGeom prst="rect">
            <a:avLst/>
          </a:prstGeom>
          <a:solidFill>
            <a:srgbClr val="008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Geschichte,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Geogr./Gemeinschaftskunde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(oder Wirtschaft)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Religion oder Ethik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191000" y="4953000"/>
            <a:ext cx="3429000" cy="95410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Mathematik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Physik oder Chemie oder Biologie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848600" y="1676401"/>
            <a:ext cx="2438400" cy="346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Verdana" pitchFamily="34" charset="0"/>
              </a:rPr>
              <a:t>Wahlbereich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848600" y="2133600"/>
            <a:ext cx="2438400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solidFill>
                  <a:schemeClr val="bg2"/>
                </a:solidFill>
                <a:latin typeface="Verdana" pitchFamily="34" charset="0"/>
              </a:rPr>
              <a:t>Literatur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solidFill>
                  <a:schemeClr val="bg2"/>
                </a:solidFill>
                <a:latin typeface="Verdana" pitchFamily="34" charset="0"/>
              </a:rPr>
              <a:t>Literatur und Theater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dirty="0">
                <a:solidFill>
                  <a:schemeClr val="bg2"/>
                </a:solidFill>
                <a:latin typeface="Verdana" pitchFamily="34" charset="0"/>
              </a:rPr>
              <a:t>Fremdsprachen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848600" y="3363118"/>
            <a:ext cx="2438400" cy="712788"/>
          </a:xfrm>
          <a:prstGeom prst="rect">
            <a:avLst/>
          </a:prstGeom>
          <a:solidFill>
            <a:srgbClr val="99CC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Philosophie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Psychologie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7772400" y="4953001"/>
            <a:ext cx="2514600" cy="1392689"/>
          </a:xfrm>
          <a:prstGeom prst="rect">
            <a:avLst/>
          </a:prstGeom>
          <a:solidFill>
            <a:srgbClr val="00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00" dirty="0">
                <a:solidFill>
                  <a:schemeClr val="bg1"/>
                </a:solidFill>
                <a:latin typeface="Verdana" pitchFamily="34" charset="0"/>
              </a:rPr>
              <a:t>Informatik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00" dirty="0">
                <a:solidFill>
                  <a:schemeClr val="bg1"/>
                </a:solidFill>
                <a:latin typeface="Verdana" pitchFamily="34" charset="0"/>
              </a:rPr>
              <a:t>Darstellende Geometrie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00" dirty="0">
                <a:solidFill>
                  <a:schemeClr val="bg1"/>
                </a:solidFill>
                <a:latin typeface="Verdana" pitchFamily="34" charset="0"/>
              </a:rPr>
              <a:t>Geologie, Astronomie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300" dirty="0">
                <a:solidFill>
                  <a:schemeClr val="bg1"/>
                </a:solidFill>
                <a:latin typeface="Verdana" pitchFamily="34" charset="0"/>
              </a:rPr>
              <a:t>Vertiefungskurs Mathematik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905000" y="6172201"/>
            <a:ext cx="21336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ohne Zuordnung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191000" y="6172201"/>
            <a:ext cx="3352800" cy="34607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  <a:latin typeface="Verdana" pitchFamily="34" charset="0"/>
              </a:rPr>
              <a:t>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568" y="476672"/>
            <a:ext cx="7772400" cy="1143000"/>
          </a:xfrm>
        </p:spPr>
        <p:txBody>
          <a:bodyPr/>
          <a:lstStyle/>
          <a:p>
            <a:pPr eaLnBrk="1" hangingPunct="1"/>
            <a:r>
              <a:rPr lang="de-DE" altLang="de-DE" sz="3200" dirty="0">
                <a:solidFill>
                  <a:srgbClr val="FFC000"/>
                </a:solidFill>
                <a:latin typeface="Verdana" pitchFamily="34" charset="0"/>
              </a:rPr>
              <a:t>Was belegt werden muss…</a:t>
            </a:r>
          </a:p>
        </p:txBody>
      </p:sp>
      <p:sp>
        <p:nvSpPr>
          <p:cNvPr id="7171" name="Rectangle 228"/>
          <p:cNvSpPr>
            <a:spLocks noGrp="1" noChangeArrowheads="1"/>
          </p:cNvSpPr>
          <p:nvPr>
            <p:ph type="body" idx="1"/>
          </p:nvPr>
        </p:nvSpPr>
        <p:spPr>
          <a:xfrm>
            <a:off x="2207568" y="1484784"/>
            <a:ext cx="7772400" cy="46805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Deutsch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Mathematik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mindestens eine Fremdsprache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mindestens eine Naturwissenschaft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Bildende Kunst oder Musik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Geschichte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Geographie und Gemeinschaftskunde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Religion/Ethik</a:t>
            </a:r>
          </a:p>
          <a:p>
            <a:pPr eaLnBrk="1" hangingPunct="1">
              <a:lnSpc>
                <a:spcPct val="150000"/>
              </a:lnSpc>
              <a:buFont typeface="Webdings" pitchFamily="18" charset="2"/>
              <a:buChar char="4"/>
            </a:pPr>
            <a:r>
              <a:rPr lang="de-DE" altLang="de-DE" sz="2000" dirty="0">
                <a:latin typeface="Verdana" pitchFamily="34" charset="0"/>
              </a:rPr>
              <a:t>Sport</a:t>
            </a:r>
          </a:p>
          <a:p>
            <a:pPr eaLnBrk="1" hangingPunct="1">
              <a:buFont typeface="Webdings" pitchFamily="18" charset="2"/>
              <a:buChar char="4"/>
            </a:pPr>
            <a:endParaRPr lang="de-DE" altLang="de-DE" sz="18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1F6F6E8-22C6-4108-A375-407934474E97}"/>
              </a:ext>
            </a:extLst>
          </p:cNvPr>
          <p:cNvSpPr txBox="1">
            <a:spLocks/>
          </p:cNvSpPr>
          <p:nvPr/>
        </p:nvSpPr>
        <p:spPr>
          <a:xfrm>
            <a:off x="7404264" y="1464940"/>
            <a:ext cx="3728853" cy="4680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altLang="de-DE" sz="1800" dirty="0">
                <a:latin typeface="Verdana" pitchFamily="34" charset="0"/>
              </a:rPr>
            </a:br>
            <a:br>
              <a:rPr lang="de-DE" altLang="de-DE" sz="1800" dirty="0">
                <a:latin typeface="Verdana" pitchFamily="34" charset="0"/>
              </a:rPr>
            </a:br>
            <a:br>
              <a:rPr lang="de-DE" altLang="de-DE" sz="1800" dirty="0">
                <a:latin typeface="Verdana" pitchFamily="34" charset="0"/>
              </a:rPr>
            </a:br>
            <a:br>
              <a:rPr lang="de-DE" altLang="de-DE" sz="1800" dirty="0">
                <a:latin typeface="Verdana" pitchFamily="34" charset="0"/>
              </a:rPr>
            </a:br>
            <a:r>
              <a:rPr lang="de-DE" altLang="de-DE" sz="1800" dirty="0">
                <a:latin typeface="Verdana" pitchFamily="34" charset="0"/>
              </a:rPr>
              <a:t>Die fünf Prüfungsfächer müssen </a:t>
            </a:r>
            <a:r>
              <a:rPr lang="de-DE" altLang="de-DE" sz="1800" b="1" dirty="0">
                <a:latin typeface="Verdana" pitchFamily="34" charset="0"/>
              </a:rPr>
              <a:t>alle drei Aufgabenfelder</a:t>
            </a:r>
            <a:r>
              <a:rPr lang="de-DE" altLang="de-DE" sz="1800" dirty="0">
                <a:latin typeface="Verdana" pitchFamily="34" charset="0"/>
              </a:rPr>
              <a:t> abdecken.</a:t>
            </a:r>
            <a:br>
              <a:rPr lang="de-DE" altLang="de-DE" sz="1800" dirty="0">
                <a:latin typeface="Verdana" pitchFamily="34" charset="0"/>
              </a:rPr>
            </a:br>
            <a:br>
              <a:rPr lang="de-DE" altLang="de-DE" sz="1800" dirty="0">
                <a:latin typeface="Verdana" pitchFamily="34" charset="0"/>
              </a:rPr>
            </a:br>
            <a:r>
              <a:rPr lang="de-DE" altLang="de-DE" sz="1800" dirty="0">
                <a:latin typeface="Verdana" pitchFamily="34" charset="0"/>
              </a:rPr>
              <a:t>Deutsch und Mathematik sind Prüfungsfächer</a:t>
            </a:r>
            <a:br>
              <a:rPr lang="de-DE" altLang="de-DE" sz="1800" dirty="0">
                <a:latin typeface="Verdana" pitchFamily="34" charset="0"/>
              </a:rPr>
            </a:br>
            <a:br>
              <a:rPr lang="de-DE" altLang="de-DE" sz="1800" b="1" dirty="0">
                <a:latin typeface="Verdana" pitchFamily="34" charset="0"/>
              </a:rPr>
            </a:br>
            <a:r>
              <a:rPr lang="de-DE" altLang="de-DE" sz="1800" b="1" dirty="0">
                <a:latin typeface="Verdana" pitchFamily="34" charset="0"/>
              </a:rPr>
              <a:t>Kein Prüfungsfach mit 0 Punkten</a:t>
            </a:r>
            <a:br>
              <a:rPr lang="de-DE" altLang="de-DE" sz="1800" b="1" dirty="0">
                <a:latin typeface="Verdana" pitchFamily="34" charset="0"/>
              </a:rPr>
            </a:br>
            <a:br>
              <a:rPr lang="de-DE" altLang="de-DE" sz="1800" b="1" dirty="0">
                <a:latin typeface="Verdana" pitchFamily="34" charset="0"/>
              </a:rPr>
            </a:br>
            <a:br>
              <a:rPr lang="de-DE" altLang="de-DE" dirty="0">
                <a:solidFill>
                  <a:schemeClr val="bg1"/>
                </a:solidFill>
                <a:latin typeface="Verdana" pitchFamily="34" charset="0"/>
                <a:sym typeface="Wingdings" pitchFamily="2" charset="2"/>
              </a:rPr>
            </a:b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499B-5731-4E3D-A4EA-AA8FE8AE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Auch in der Oberstufe: Das FSG ist mehr als </a:t>
            </a:r>
            <a:r>
              <a:rPr lang="de-DE" dirty="0" err="1"/>
              <a:t>unterricht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2ABC94-BD38-4173-8B59-A9D00BA52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407" y="1851663"/>
            <a:ext cx="3662393" cy="206009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CFBE140-A4AB-4614-B5E3-0E08B7B8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42" y="1324667"/>
            <a:ext cx="4881121" cy="361603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409BEAE-7B09-419A-A806-AAD893E66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90" y="3429000"/>
            <a:ext cx="3804664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60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e1976c-1ad7-40ca-b618-80fc1bd093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D04D993060CC419A4EF17ECCD15470" ma:contentTypeVersion="15" ma:contentTypeDescription="Ein neues Dokument erstellen." ma:contentTypeScope="" ma:versionID="17fa0dfa131716f70cd538d11c83dceb">
  <xsd:schema xmlns:xsd="http://www.w3.org/2001/XMLSchema" xmlns:xs="http://www.w3.org/2001/XMLSchema" xmlns:p="http://schemas.microsoft.com/office/2006/metadata/properties" xmlns:ns3="28e1976c-1ad7-40ca-b618-80fc1bd0939b" xmlns:ns4="1c326e80-5af2-475c-95c1-89eb50c1065f" targetNamespace="http://schemas.microsoft.com/office/2006/metadata/properties" ma:root="true" ma:fieldsID="3e9684954aa3b35bd7b578a1834adcc3" ns3:_="" ns4:_="">
    <xsd:import namespace="28e1976c-1ad7-40ca-b618-80fc1bd0939b"/>
    <xsd:import namespace="1c326e80-5af2-475c-95c1-89eb50c106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1976c-1ad7-40ca-b618-80fc1bd093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26e80-5af2-475c-95c1-89eb50c106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F9791-2E46-464C-A5EF-B56CE25FBE08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1c326e80-5af2-475c-95c1-89eb50c1065f"/>
    <ds:schemaRef ds:uri="28e1976c-1ad7-40ca-b618-80fc1bd0939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49F0381-9190-45EC-8C28-295017531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E39D0-76CE-463E-BD20-C9BE9B0B0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1976c-1ad7-40ca-b618-80fc1bd0939b"/>
    <ds:schemaRef ds:uri="1c326e80-5af2-475c-95c1-89eb50c106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349</Words>
  <Application>Microsoft Office PowerPoint</Application>
  <PresentationFormat>Breitbild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Trebuchet MS</vt:lpstr>
      <vt:lpstr>Tw Cen MT</vt:lpstr>
      <vt:lpstr>Verdana</vt:lpstr>
      <vt:lpstr>Webdings</vt:lpstr>
      <vt:lpstr>Wingdings</vt:lpstr>
      <vt:lpstr>Schaltkreis</vt:lpstr>
      <vt:lpstr>Der weg zum abitur am allgemeinbildenden gymnasium</vt:lpstr>
      <vt:lpstr>PowerPoint-Präsentation</vt:lpstr>
      <vt:lpstr>Klasse 10 am Gymnasium: Gezielte vorbereitung auf basis- und leistungskurs</vt:lpstr>
      <vt:lpstr>It is not double dutch…..</vt:lpstr>
      <vt:lpstr>Deutsch = Texte, texte, Texte</vt:lpstr>
      <vt:lpstr>Die Welt der Stoffe</vt:lpstr>
      <vt:lpstr>Spezialisierung und Abwahlen – am Campus LB „Volle Auswahl“</vt:lpstr>
      <vt:lpstr>Was belegt werden muss…</vt:lpstr>
      <vt:lpstr>Auch in der Oberstufe: Das FSG ist mehr als unterricht</vt:lpstr>
      <vt:lpstr>Einladung zur hospitation in klasse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weg zum abitur am allgemeinbildenden gymnasium</dc:title>
  <dc:creator>von Sanden Ulrich</dc:creator>
  <cp:lastModifiedBy>von Sanden Ulrich</cp:lastModifiedBy>
  <cp:revision>16</cp:revision>
  <dcterms:created xsi:type="dcterms:W3CDTF">2021-11-26T14:48:46Z</dcterms:created>
  <dcterms:modified xsi:type="dcterms:W3CDTF">2023-11-29T07:47:10Z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0x0101006AD04D993060CC419A4EF17ECCD15470</vt:lpwstr>
  </property>
</Properties>
</file>