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2" r:id="rId2"/>
    <p:sldId id="293" r:id="rId3"/>
    <p:sldId id="294" r:id="rId4"/>
    <p:sldId id="295" r:id="rId5"/>
    <p:sldId id="297" r:id="rId6"/>
    <p:sldId id="257" r:id="rId7"/>
    <p:sldId id="259" r:id="rId8"/>
    <p:sldId id="258" r:id="rId9"/>
    <p:sldId id="260" r:id="rId10"/>
    <p:sldId id="261" r:id="rId11"/>
    <p:sldId id="263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CBC19-EA96-4B07-AB31-854D11AD7DF5}" type="datetimeFigureOut">
              <a:rPr lang="de-DE" smtClean="0"/>
              <a:t>05.12.2023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FEF88-58BC-4D12-B23C-E63DB8A3B0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0557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976F2F-44CC-4869-B44D-36AF86214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F6F7D80-7A44-4F30-95D8-C599D703E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ACFB47-0909-466A-ACCF-65B14F158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2BFC-BDCE-416B-824A-ABCFBEDA3EB4}" type="datetimeFigureOut">
              <a:rPr lang="de-DE" smtClean="0"/>
              <a:t>05.12.2023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2C5A2F-DF85-4BB7-A0C5-6CC9B704B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58C85E-F2A0-43C0-8021-628BFAD6B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BFF0-AAA2-4D38-A431-9E240ED3A7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38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68DF9E-062E-44D5-BA8E-133B571A3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8489518-25DF-4494-915C-F7FE3B65F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538BD4-8D25-4871-9BD6-E18016C76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2BFC-BDCE-416B-824A-ABCFBEDA3EB4}" type="datetimeFigureOut">
              <a:rPr lang="de-DE" smtClean="0"/>
              <a:t>05.12.2023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63F4AF-28B8-4C46-A488-093510C9D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01820A-0463-4033-91CD-14008D815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BFF0-AAA2-4D38-A431-9E240ED3A7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9319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3BC8410-8236-4849-9233-BFBEF02AE2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38072CC-CF04-4E27-957F-C5C071F90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2C3410-0A12-4F13-AB51-81761A6AE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2BFC-BDCE-416B-824A-ABCFBEDA3EB4}" type="datetimeFigureOut">
              <a:rPr lang="de-DE" smtClean="0"/>
              <a:t>05.12.2023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4E97FB-FEEA-4855-8A31-0F9E76022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29C0DF-85E1-41DC-912E-58CC9D54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BFF0-AAA2-4D38-A431-9E240ED3A7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376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AAA2D4-1CD5-4C58-8B8B-2FA5D7327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2B7293-ED73-46BC-94D1-EB8F2F8E5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DB7358-321D-476F-8077-5E3976679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2BFC-BDCE-416B-824A-ABCFBEDA3EB4}" type="datetimeFigureOut">
              <a:rPr lang="de-DE" smtClean="0"/>
              <a:t>05.12.2023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2B2AE3B-4870-41C3-9918-311B5FDCD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B5DEEE-5E60-4DDD-A72D-6EF82532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BFF0-AAA2-4D38-A431-9E240ED3A7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2090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5A27B-099A-4568-B669-160618F3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53B5E80-24B3-45DD-9977-C2533CC0F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32F9A0-4D7E-4E7A-A788-6D0113C34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2BFC-BDCE-416B-824A-ABCFBEDA3EB4}" type="datetimeFigureOut">
              <a:rPr lang="de-DE" smtClean="0"/>
              <a:t>05.12.2023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823F87-FB72-463C-A7E4-D5654D4FA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4A474E-D058-4A27-9BAE-4136A0CA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BFF0-AAA2-4D38-A431-9E240ED3A7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2856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0F75D2-EAAA-4C12-9494-CBFAC2E15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648D9C-8C87-40DE-88BA-377D306273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B97A195-8EF8-461F-BBA3-A99B8C032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4545AB9-DC10-4471-AB79-24E7D90B0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2BFC-BDCE-416B-824A-ABCFBEDA3EB4}" type="datetimeFigureOut">
              <a:rPr lang="de-DE" smtClean="0"/>
              <a:t>05.12.2023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60F99A6-308F-4737-8F67-7E8E3E0FD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E8033C6-00B8-4A1D-A7E0-EA5CE814D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BFF0-AAA2-4D38-A431-9E240ED3A7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03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665DE0-C462-4AE8-B068-364F520A8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373CCF9-C43C-49FE-BEED-4BCF8A289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78FB40-0519-4BAD-A41C-A6F236830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ED8E10E-4FED-4D30-95C5-A28799A00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6EBFBF5-3D2E-42BC-A084-48EB83AFB9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96100AD-2705-4350-9563-194A431C4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2BFC-BDCE-416B-824A-ABCFBEDA3EB4}" type="datetimeFigureOut">
              <a:rPr lang="de-DE" smtClean="0"/>
              <a:t>05.12.2023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1284C5A-DC3B-4209-848D-547F54283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2A0BA8B-A615-4B76-ACF2-B9496CD26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BFF0-AAA2-4D38-A431-9E240ED3A7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914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1B98A-0FEA-4A9E-A26F-1B05E088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57185D0-89A2-4069-B07F-629968C78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2BFC-BDCE-416B-824A-ABCFBEDA3EB4}" type="datetimeFigureOut">
              <a:rPr lang="de-DE" smtClean="0"/>
              <a:t>05.12.2023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F31B14B-C270-4826-9C33-29FD8F8C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8A8B21F-937A-45F8-81E1-79693BC1E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BFF0-AAA2-4D38-A431-9E240ED3A7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861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AED4EEA-AF07-4BBE-9392-AE6D6307E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2BFC-BDCE-416B-824A-ABCFBEDA3EB4}" type="datetimeFigureOut">
              <a:rPr lang="de-DE" smtClean="0"/>
              <a:t>05.12.2023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C5ADE5C-C24F-4A5E-88FE-B2D9B3D06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E8B5AF-A304-4F5C-AB89-B552B237F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BFF0-AAA2-4D38-A431-9E240ED3A7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301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BD52E3-1E7D-4B44-A2C2-556B80F51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8417B7-DA6E-48E9-AD68-66B5C2874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28E1731-12AC-441A-9B76-923BD122A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34AF057-BAC8-42D4-9AF9-2C0B4B789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2BFC-BDCE-416B-824A-ABCFBEDA3EB4}" type="datetimeFigureOut">
              <a:rPr lang="de-DE" smtClean="0"/>
              <a:t>05.12.2023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F197C93-2037-4E1F-9D3E-93F18D55D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C22513A-3A7E-412B-9483-D5DF9C57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BFF0-AAA2-4D38-A431-9E240ED3A7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027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58B98-4453-493F-994F-B6176DEFD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5A6D344-38EA-4B10-AE4A-2C6AE1AA8C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4B0FE15-93DB-44BA-9A02-76873FFBC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C081042-3BF1-41EF-8A9D-EE6BA880E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2BFC-BDCE-416B-824A-ABCFBEDA3EB4}" type="datetimeFigureOut">
              <a:rPr lang="de-DE" smtClean="0"/>
              <a:t>05.12.2023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17C7133-E37F-4D15-9580-E24ACCEDE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52A1D7-9595-422C-8CD9-D3EF7594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BFF0-AAA2-4D38-A431-9E240ED3A7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9834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259DF85-FB82-4096-8D69-5C77E6FC1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5AE7B87-7A8A-4BAC-A442-0CB8B1BEE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D51AD3-F4B7-4CF9-AB4F-DDAE8CDEA6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32BFC-BDCE-416B-824A-ABCFBEDA3EB4}" type="datetimeFigureOut">
              <a:rPr lang="de-DE" smtClean="0"/>
              <a:t>05.12.2023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09D5FA-DDF1-4A8D-93A6-6F37A39775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B3769C-F9FA-41E1-B10F-7A12BD625C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CBFF0-AAA2-4D38-A431-9E240ED3A7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645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km-bw.de/site/pbs-bw-new/get/documents/KULTUS.Dachmandant/KULTUS/KM-Homepage/Publikationen%202019/2019_Schullaufbahnentscheidung%20an%20der%20GMS_screen.pdf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s://km-bw.de/site/pbs-bw-km-root/get/documents_E909389248/KULTUS.Dachmandant/KULTUS/KM-Homepage/Publikationen%202019/2019_Ueber_GMS_zum_Abitur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hyperlink" Target="https://km-bw.de/site/pbs-bw-new/get/documents/KULTUS.Dachmandant/KULTUS/KM-Homepage/Gemeinschaftsschule%202015/Abschl%C3%BCsse%20und%20Anschl%C3%BCsse%20an%20der%20GMS_2018.pdf" TargetMode="External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14.sv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7DFCBF-5538-445C-B308-EC96750B7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0175" y="10414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de-DE" dirty="0"/>
              <a:t>Herzlich willkommen</a:t>
            </a:r>
            <a:br>
              <a:rPr lang="de-DE" dirty="0"/>
            </a:br>
            <a:r>
              <a:rPr lang="de-DE" dirty="0"/>
              <a:t>Schullaufbahnberatung </a:t>
            </a:r>
            <a:br>
              <a:rPr lang="de-DE" dirty="0"/>
            </a:br>
            <a:r>
              <a:rPr lang="de-DE" dirty="0"/>
              <a:t>Klassenstufen 8 - 10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E50D9-A780-4A94-976D-17B148C21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96104"/>
            <a:ext cx="2152650" cy="78105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240F757-F374-4B7C-A21B-8475161D6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2117"/>
            <a:ext cx="12192000" cy="7375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96A2529-3F2C-46CA-9C4D-5BBF2C90D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2313" y="69427"/>
            <a:ext cx="2152650" cy="82729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821C023-2C87-4EEC-987E-A273467BC5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4715" y="38954"/>
            <a:ext cx="1009650" cy="8382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A87BCA6-4D8A-41E8-A995-DDD37D0EE0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0376" y="3809134"/>
            <a:ext cx="3571248" cy="248013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AA1703B-D832-4021-9F4C-422418ECA2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64118" y="87125"/>
            <a:ext cx="1131739" cy="82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60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73564A1B-27B4-4690-AD3F-D942EC32DF6E}"/>
              </a:ext>
            </a:extLst>
          </p:cNvPr>
          <p:cNvSpPr txBox="1"/>
          <p:nvPr/>
        </p:nvSpPr>
        <p:spPr>
          <a:xfrm>
            <a:off x="9482528" y="2804230"/>
            <a:ext cx="2104588" cy="21236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b="1" dirty="0"/>
              <a:t>§5 MVO</a:t>
            </a:r>
            <a:br>
              <a:rPr lang="de-DE" sz="1200" dirty="0"/>
            </a:br>
            <a:br>
              <a:rPr lang="de-DE" sz="1200" dirty="0"/>
            </a:br>
            <a:r>
              <a:rPr lang="de-DE" sz="1200" dirty="0"/>
              <a:t>Durchschnitt Kernfächer mind. 4,0</a:t>
            </a:r>
          </a:p>
          <a:p>
            <a:endParaRPr lang="de-DE" sz="1200" dirty="0"/>
          </a:p>
          <a:p>
            <a:r>
              <a:rPr lang="de-DE" sz="1200" dirty="0"/>
              <a:t>Durchschnitt aller maßgebenden Fächer:</a:t>
            </a:r>
            <a:br>
              <a:rPr lang="de-DE" sz="1200" dirty="0"/>
            </a:br>
            <a:r>
              <a:rPr lang="de-DE" sz="1200" dirty="0"/>
              <a:t>mind. 4,0</a:t>
            </a:r>
            <a:br>
              <a:rPr lang="de-DE" sz="1200" dirty="0"/>
            </a:br>
            <a:endParaRPr lang="de-DE" sz="1200" dirty="0"/>
          </a:p>
          <a:p>
            <a:r>
              <a:rPr lang="de-DE" sz="1200" dirty="0"/>
              <a:t>Kein Kernfach ungenügend (6,0)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8E8C7AA-D3A7-427D-81CD-885D041CE759}"/>
              </a:ext>
            </a:extLst>
          </p:cNvPr>
          <p:cNvSpPr txBox="1"/>
          <p:nvPr/>
        </p:nvSpPr>
        <p:spPr>
          <a:xfrm>
            <a:off x="382049" y="2844655"/>
            <a:ext cx="2308720" cy="24006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b="1" dirty="0"/>
              <a:t>Versetzungsordnung Gymnasium</a:t>
            </a:r>
          </a:p>
          <a:p>
            <a:br>
              <a:rPr lang="de-DE" sz="1200" dirty="0"/>
            </a:br>
            <a:r>
              <a:rPr lang="de-DE" sz="1200" dirty="0"/>
              <a:t>Durchschnitt Kernfächer mind. 4,0</a:t>
            </a:r>
          </a:p>
          <a:p>
            <a:endParaRPr lang="de-DE" sz="1200" dirty="0"/>
          </a:p>
          <a:p>
            <a:r>
              <a:rPr lang="de-DE" sz="1200" dirty="0"/>
              <a:t>Durchschnitt aller maßgebenden Fächer:</a:t>
            </a:r>
            <a:br>
              <a:rPr lang="de-DE" sz="1200" dirty="0"/>
            </a:br>
            <a:r>
              <a:rPr lang="de-DE" sz="1200" dirty="0"/>
              <a:t>mind. 4,0</a:t>
            </a:r>
          </a:p>
          <a:p>
            <a:endParaRPr lang="de-DE" sz="1200" dirty="0"/>
          </a:p>
          <a:p>
            <a:r>
              <a:rPr lang="de-DE" sz="1200" dirty="0"/>
              <a:t>Frz. ab Stufe 6</a:t>
            </a:r>
            <a:br>
              <a:rPr lang="de-DE" sz="1200" dirty="0"/>
            </a:br>
            <a:endParaRPr lang="de-DE" sz="1200" dirty="0"/>
          </a:p>
          <a:p>
            <a:r>
              <a:rPr lang="de-DE" sz="1200" dirty="0"/>
              <a:t>Kein Kernfach ungenügend (6,0)</a:t>
            </a:r>
            <a:br>
              <a:rPr lang="de-DE" dirty="0"/>
            </a:br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6F61E6-9451-4446-9653-62361DC2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17857"/>
            <a:ext cx="10515600" cy="770892"/>
          </a:xfrm>
        </p:spPr>
        <p:txBody>
          <a:bodyPr>
            <a:normAutofit/>
          </a:bodyPr>
          <a:lstStyle/>
          <a:p>
            <a:pPr algn="ctr"/>
            <a:r>
              <a:rPr lang="de-DE" sz="4000" dirty="0"/>
              <a:t>Der direkte G-9 Weg zum Abitur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648D18C-DD3B-4979-B4FC-205B12730A7B}"/>
              </a:ext>
            </a:extLst>
          </p:cNvPr>
          <p:cNvSpPr txBox="1"/>
          <p:nvPr/>
        </p:nvSpPr>
        <p:spPr>
          <a:xfrm>
            <a:off x="2783505" y="6256841"/>
            <a:ext cx="6995989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Schullaufbahnberatung Stufe 8 – Entscheidung für das erweiterte Niveau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6358CDA-A510-49B6-AAD6-6E4445C33CDC}"/>
              </a:ext>
            </a:extLst>
          </p:cNvPr>
          <p:cNvSpPr txBox="1"/>
          <p:nvPr/>
        </p:nvSpPr>
        <p:spPr>
          <a:xfrm>
            <a:off x="3146919" y="5376292"/>
            <a:ext cx="6114527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Durchgängiges Arbeiten auf dem erweiterten Niveau ab Stufe 9 					(empfohlen)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4AB2142-B51C-4F24-95E9-96D754B180E0}"/>
              </a:ext>
            </a:extLst>
          </p:cNvPr>
          <p:cNvSpPr txBox="1"/>
          <p:nvPr/>
        </p:nvSpPr>
        <p:spPr>
          <a:xfrm>
            <a:off x="3548184" y="4629041"/>
            <a:ext cx="5095631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Zeugnis in Stufe 10 – durchgängig E-Niveau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89B5915-5B08-4074-B2DA-B346B2EC6341}"/>
              </a:ext>
            </a:extLst>
          </p:cNvPr>
          <p:cNvSpPr txBox="1"/>
          <p:nvPr/>
        </p:nvSpPr>
        <p:spPr>
          <a:xfrm>
            <a:off x="7499398" y="2388586"/>
            <a:ext cx="372507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Oberstufe einer Gemeinschaftsschule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9E11346-3EF9-48D7-AFEE-F48EC8A9C5EA}"/>
              </a:ext>
            </a:extLst>
          </p:cNvPr>
          <p:cNvSpPr txBox="1"/>
          <p:nvPr/>
        </p:nvSpPr>
        <p:spPr>
          <a:xfrm>
            <a:off x="4477957" y="2388586"/>
            <a:ext cx="2593964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berufliches Gymnasium (15%)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F51D3C6-DA30-439A-857D-E157F64D399D}"/>
              </a:ext>
            </a:extLst>
          </p:cNvPr>
          <p:cNvSpPr txBox="1"/>
          <p:nvPr/>
        </p:nvSpPr>
        <p:spPr>
          <a:xfrm>
            <a:off x="708162" y="2388586"/>
            <a:ext cx="320949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allgemeinbildendes Gymnasium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9A14D48-D7D0-485B-8DE4-D21A472FD130}"/>
              </a:ext>
            </a:extLst>
          </p:cNvPr>
          <p:cNvSpPr txBox="1"/>
          <p:nvPr/>
        </p:nvSpPr>
        <p:spPr>
          <a:xfrm>
            <a:off x="6024343" y="2804230"/>
            <a:ext cx="2772404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b="1" dirty="0"/>
              <a:t>Aufnahmeverordnung</a:t>
            </a:r>
          </a:p>
          <a:p>
            <a:r>
              <a:rPr lang="de-DE" sz="1200" b="1" dirty="0"/>
              <a:t>berufliche Schulen</a:t>
            </a:r>
            <a:br>
              <a:rPr lang="de-DE" sz="1200" dirty="0"/>
            </a:br>
            <a:endParaRPr lang="de-DE" sz="1200" dirty="0"/>
          </a:p>
          <a:p>
            <a:r>
              <a:rPr lang="de-DE" sz="1200" dirty="0"/>
              <a:t>Durchschnitt Kernfächer mind. 4,0</a:t>
            </a:r>
          </a:p>
          <a:p>
            <a:endParaRPr lang="de-DE" sz="1200" dirty="0"/>
          </a:p>
          <a:p>
            <a:r>
              <a:rPr lang="de-DE" sz="1200" dirty="0"/>
              <a:t>Durchschnitt aller maßgebenden Fächer:</a:t>
            </a:r>
            <a:br>
              <a:rPr lang="de-DE" sz="1200" dirty="0"/>
            </a:br>
            <a:r>
              <a:rPr lang="de-DE" sz="1200" dirty="0"/>
              <a:t>mind. 4,0</a:t>
            </a:r>
            <a:br>
              <a:rPr lang="de-DE" sz="1200" dirty="0"/>
            </a:br>
            <a:endParaRPr lang="de-DE" sz="1200" dirty="0"/>
          </a:p>
          <a:p>
            <a:r>
              <a:rPr lang="de-DE" sz="1200" dirty="0"/>
              <a:t>Kein Kernfach ungenügend (6,0)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BB19076-8F36-4BAC-AE41-955A01CEE57C}"/>
              </a:ext>
            </a:extLst>
          </p:cNvPr>
          <p:cNvSpPr txBox="1"/>
          <p:nvPr/>
        </p:nvSpPr>
        <p:spPr>
          <a:xfrm>
            <a:off x="2533975" y="1521067"/>
            <a:ext cx="7124047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allgemeine Hochschulreife</a:t>
            </a:r>
          </a:p>
        </p:txBody>
      </p:sp>
      <p:sp>
        <p:nvSpPr>
          <p:cNvPr id="14" name="Pfeil: nach oben 13">
            <a:extLst>
              <a:ext uri="{FF2B5EF4-FFF2-40B4-BE49-F238E27FC236}">
                <a16:creationId xmlns:a16="http://schemas.microsoft.com/office/drawing/2014/main" id="{17E28262-C33B-481C-AAC2-4C635C15B2D8}"/>
              </a:ext>
            </a:extLst>
          </p:cNvPr>
          <p:cNvSpPr/>
          <p:nvPr/>
        </p:nvSpPr>
        <p:spPr>
          <a:xfrm>
            <a:off x="5627074" y="5816109"/>
            <a:ext cx="234461" cy="3693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: nach oben 14">
            <a:extLst>
              <a:ext uri="{FF2B5EF4-FFF2-40B4-BE49-F238E27FC236}">
                <a16:creationId xmlns:a16="http://schemas.microsoft.com/office/drawing/2014/main" id="{64107317-C0B8-4817-9D2A-8B9163F8F8F4}"/>
              </a:ext>
            </a:extLst>
          </p:cNvPr>
          <p:cNvSpPr/>
          <p:nvPr/>
        </p:nvSpPr>
        <p:spPr>
          <a:xfrm>
            <a:off x="5627076" y="4979623"/>
            <a:ext cx="234461" cy="3693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: nach oben 15">
            <a:extLst>
              <a:ext uri="{FF2B5EF4-FFF2-40B4-BE49-F238E27FC236}">
                <a16:creationId xmlns:a16="http://schemas.microsoft.com/office/drawing/2014/main" id="{EFFA767E-25F1-4C27-B796-A91794072E9E}"/>
              </a:ext>
            </a:extLst>
          </p:cNvPr>
          <p:cNvSpPr/>
          <p:nvPr/>
        </p:nvSpPr>
        <p:spPr>
          <a:xfrm rot="18541545">
            <a:off x="3627045" y="2846405"/>
            <a:ext cx="234461" cy="17314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: nach oben 16">
            <a:extLst>
              <a:ext uri="{FF2B5EF4-FFF2-40B4-BE49-F238E27FC236}">
                <a16:creationId xmlns:a16="http://schemas.microsoft.com/office/drawing/2014/main" id="{1B559F29-FA20-45A9-806A-66B534E3D77C}"/>
              </a:ext>
            </a:extLst>
          </p:cNvPr>
          <p:cNvSpPr/>
          <p:nvPr/>
        </p:nvSpPr>
        <p:spPr>
          <a:xfrm>
            <a:off x="5627077" y="2789349"/>
            <a:ext cx="234461" cy="15986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: nach oben 17">
            <a:extLst>
              <a:ext uri="{FF2B5EF4-FFF2-40B4-BE49-F238E27FC236}">
                <a16:creationId xmlns:a16="http://schemas.microsoft.com/office/drawing/2014/main" id="{A372E4EF-52FF-47D4-B0E2-48A0C5B11236}"/>
              </a:ext>
            </a:extLst>
          </p:cNvPr>
          <p:cNvSpPr/>
          <p:nvPr/>
        </p:nvSpPr>
        <p:spPr>
          <a:xfrm rot="1770771">
            <a:off x="8840180" y="3001376"/>
            <a:ext cx="234461" cy="15219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: nach oben 18">
            <a:extLst>
              <a:ext uri="{FF2B5EF4-FFF2-40B4-BE49-F238E27FC236}">
                <a16:creationId xmlns:a16="http://schemas.microsoft.com/office/drawing/2014/main" id="{2898B221-C563-4155-9BC5-4A051DAF3A95}"/>
              </a:ext>
            </a:extLst>
          </p:cNvPr>
          <p:cNvSpPr/>
          <p:nvPr/>
        </p:nvSpPr>
        <p:spPr>
          <a:xfrm>
            <a:off x="2997906" y="1962495"/>
            <a:ext cx="234461" cy="3693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: nach oben 19">
            <a:extLst>
              <a:ext uri="{FF2B5EF4-FFF2-40B4-BE49-F238E27FC236}">
                <a16:creationId xmlns:a16="http://schemas.microsoft.com/office/drawing/2014/main" id="{A8774D24-8D63-4F98-AD4F-C4F69A088669}"/>
              </a:ext>
            </a:extLst>
          </p:cNvPr>
          <p:cNvSpPr/>
          <p:nvPr/>
        </p:nvSpPr>
        <p:spPr>
          <a:xfrm>
            <a:off x="5627075" y="1953753"/>
            <a:ext cx="234461" cy="3693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: nach oben 20">
            <a:extLst>
              <a:ext uri="{FF2B5EF4-FFF2-40B4-BE49-F238E27FC236}">
                <a16:creationId xmlns:a16="http://schemas.microsoft.com/office/drawing/2014/main" id="{6082C7B5-DCF4-49D1-BD35-AEF14049BB93}"/>
              </a:ext>
            </a:extLst>
          </p:cNvPr>
          <p:cNvSpPr/>
          <p:nvPr/>
        </p:nvSpPr>
        <p:spPr>
          <a:xfrm>
            <a:off x="9199835" y="1970091"/>
            <a:ext cx="234461" cy="3693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4D78C830-EF52-464C-AF25-2B3AC1584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2159" y="293673"/>
            <a:ext cx="906854" cy="457055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64202DE1-9113-4CE4-BC26-26790B809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16" y="293673"/>
            <a:ext cx="1027285" cy="440895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7A6EACC-F981-4A40-A877-CDCAFA424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2117"/>
            <a:ext cx="12192000" cy="7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9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84EC7E-13D4-4277-8496-C9D5EFF15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28650"/>
            <a:ext cx="9144000" cy="2387600"/>
          </a:xfrm>
        </p:spPr>
        <p:txBody>
          <a:bodyPr/>
          <a:lstStyle/>
          <a:p>
            <a:r>
              <a:rPr lang="de-DE" dirty="0"/>
              <a:t>Schullaufbahnberatung Klassenstufe 8 - 10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875DD77-B9E3-48DF-920A-D8DC15816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24419"/>
            <a:ext cx="9144000" cy="2609861"/>
          </a:xfrm>
        </p:spPr>
        <p:txBody>
          <a:bodyPr>
            <a:normAutofit lnSpcReduction="10000"/>
          </a:bodyPr>
          <a:lstStyle/>
          <a:p>
            <a:pPr algn="l"/>
            <a:r>
              <a:rPr lang="de-DE" sz="1200" b="1" dirty="0"/>
              <a:t>Quellen:</a:t>
            </a:r>
          </a:p>
          <a:p>
            <a:pPr algn="l"/>
            <a:r>
              <a:rPr lang="de-DE" sz="1200" b="1" u="sng" dirty="0"/>
              <a:t>Über die Gemeinschaftsschule zum Abitur:</a:t>
            </a:r>
            <a:br>
              <a:rPr lang="de-DE" sz="1200" b="1" dirty="0"/>
            </a:br>
            <a:r>
              <a:rPr lang="de-DE" sz="1200" u="sng" dirty="0">
                <a:hlinkClick r:id="rId2"/>
              </a:rPr>
              <a:t>https://km-bw.de/site/pbs-bw-km-root/get/documents_E909389248/KULTUS.Dachmandant/KULTUS/KM-Homepage/Publikationen%202019/2019_Ueber_GMS_zum_Abitur.pdf</a:t>
            </a:r>
            <a:endParaRPr lang="de-DE" sz="1200" u="sng" dirty="0"/>
          </a:p>
          <a:p>
            <a:pPr algn="l"/>
            <a:endParaRPr lang="de-DE" sz="1200" u="sng" dirty="0"/>
          </a:p>
          <a:p>
            <a:pPr algn="l"/>
            <a:r>
              <a:rPr lang="de-DE" sz="1200" b="1" u="sng" dirty="0"/>
              <a:t>Schullaufbahnentscheidung an der Gemeinschaftsschule:</a:t>
            </a:r>
            <a:br>
              <a:rPr lang="de-DE" sz="1200" dirty="0"/>
            </a:br>
            <a:r>
              <a:rPr lang="de-DE" sz="1200" dirty="0">
                <a:hlinkClick r:id="rId3"/>
              </a:rPr>
              <a:t>https://km-bw.de/site/pbs-bw-new/get/documents/KULTUS.Dachmandant/KULTUS/KM-Homepage/Publikationen%202019/2019_Schullaufbahnentscheidung%20an%20der%20GMS_screen.pdf</a:t>
            </a:r>
            <a:endParaRPr lang="de-DE" sz="1200" dirty="0"/>
          </a:p>
          <a:p>
            <a:pPr algn="l"/>
            <a:endParaRPr lang="de-DE" sz="1200" b="1" dirty="0"/>
          </a:p>
          <a:p>
            <a:pPr algn="l"/>
            <a:r>
              <a:rPr lang="de-DE" sz="1200" b="1" dirty="0"/>
              <a:t>Abschlüsse und Anschlüsse der Sekundarstufe I an der Gemeinschaftsschule:</a:t>
            </a:r>
            <a:br>
              <a:rPr lang="de-DE" sz="1200" b="1" dirty="0"/>
            </a:br>
            <a:r>
              <a:rPr lang="de-DE" sz="1200" u="sng" dirty="0">
                <a:hlinkClick r:id="rId4"/>
              </a:rPr>
              <a:t>https://km-bw.de/site/pbs-bw-new/get/documents/KULTUS.Dachmandant/KULTUS/KM-Homepage/Gemeinschaftsschule%202015/Abschl%C3%BCsse%20und%20Anschl%C3%BCsse%20an%20der%20GMS_2018.pdf</a:t>
            </a:r>
            <a:endParaRPr lang="de-DE" sz="1200" b="1" dirty="0"/>
          </a:p>
          <a:p>
            <a:pPr algn="l"/>
            <a:endParaRPr lang="de-DE" sz="1200" dirty="0"/>
          </a:p>
          <a:p>
            <a:pPr algn="l"/>
            <a:endParaRPr lang="de-DE" sz="1400" b="1" u="sng" dirty="0"/>
          </a:p>
          <a:p>
            <a:pPr algn="l"/>
            <a:endParaRPr lang="de-DE" sz="1400" dirty="0"/>
          </a:p>
          <a:p>
            <a:pPr algn="l"/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3C0E927-DAB2-4020-B138-8B28DE011949}"/>
              </a:ext>
            </a:extLst>
          </p:cNvPr>
          <p:cNvSpPr txBox="1"/>
          <p:nvPr/>
        </p:nvSpPr>
        <p:spPr>
          <a:xfrm>
            <a:off x="2550367" y="688948"/>
            <a:ext cx="7091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„Es gibt nur einen Weg…Deinen!“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C10575F-C7E8-48F9-AC54-DC3B49BF0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531" y="1170489"/>
            <a:ext cx="1813709" cy="91411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E99DB4C-7BBD-44D8-BBE8-A05C88B90F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6836" y="1224687"/>
            <a:ext cx="2054568" cy="88178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2F32C91-9FE8-4DEF-9C48-A086812E3D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044" y="3935772"/>
            <a:ext cx="714375" cy="71437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6519494-3190-4511-AEC4-2670C97C91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045" y="4838823"/>
            <a:ext cx="714375" cy="71437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4C25964-4BEF-458C-AB76-50D1CF9F2A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044" y="5741874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05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7DFCBF-5538-445C-B308-EC96750B7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0175" y="1041400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dirty="0"/>
              <a:t> </a:t>
            </a:r>
            <a:br>
              <a:rPr lang="de-DE" dirty="0"/>
            </a:b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E50D9-A780-4A94-976D-17B148C21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96104"/>
            <a:ext cx="2152650" cy="78105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240F757-F374-4B7C-A21B-8475161D6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2117"/>
            <a:ext cx="12192000" cy="7375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96A2529-3F2C-46CA-9C4D-5BBF2C90D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2313" y="69427"/>
            <a:ext cx="2152650" cy="82729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821C023-2C87-4EEC-987E-A273467BC5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9076" y="68383"/>
            <a:ext cx="1009650" cy="8382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AA1703B-D832-4021-9F4C-422418ECA2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4118" y="87125"/>
            <a:ext cx="1131739" cy="827294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FCF759B9-F326-4DC0-BD6F-7520AB66BA8E}"/>
              </a:ext>
            </a:extLst>
          </p:cNvPr>
          <p:cNvSpPr txBox="1">
            <a:spLocks/>
          </p:cNvSpPr>
          <p:nvPr/>
        </p:nvSpPr>
        <p:spPr>
          <a:xfrm>
            <a:off x="838200" y="9399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Schullaufbahnberatung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6783AEF-2D2C-4166-B345-F170EFDA139C}"/>
              </a:ext>
            </a:extLst>
          </p:cNvPr>
          <p:cNvSpPr txBox="1"/>
          <p:nvPr/>
        </p:nvSpPr>
        <p:spPr>
          <a:xfrm>
            <a:off x="676275" y="2526441"/>
            <a:ext cx="114490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/>
              <a:t>Welche Entscheidungen fallen in Klassenstufe 8 und 9?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Blick auf die Zeitschiene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Worauf kommt es an?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Überblick: Welche Möglichkeiten gibt es? - Wähle deinen Weg!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Anschlüsse: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berufliches Schulwesen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der Weg in die Ausbildung</a:t>
            </a:r>
          </a:p>
        </p:txBody>
      </p:sp>
    </p:spTree>
    <p:extLst>
      <p:ext uri="{BB962C8B-B14F-4D97-AF65-F5344CB8AC3E}">
        <p14:creationId xmlns:p14="http://schemas.microsoft.com/office/powerpoint/2010/main" val="3063045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FAE50D9-A780-4A94-976D-17B148C21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96104"/>
            <a:ext cx="2152650" cy="78105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240F757-F374-4B7C-A21B-8475161D6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2117"/>
            <a:ext cx="12192000" cy="7375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96A2529-3F2C-46CA-9C4D-5BBF2C90D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2313" y="69427"/>
            <a:ext cx="2152650" cy="82729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821C023-2C87-4EEC-987E-A273467BC5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4715" y="38954"/>
            <a:ext cx="1009650" cy="8382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AA1703B-D832-4021-9F4C-422418ECA2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4118" y="87125"/>
            <a:ext cx="1131739" cy="827294"/>
          </a:xfrm>
          <a:prstGeom prst="rect">
            <a:avLst/>
          </a:prstGeom>
        </p:spPr>
      </p:pic>
      <p:pic>
        <p:nvPicPr>
          <p:cNvPr id="11" name="Inhaltsplatzhalter 3">
            <a:extLst>
              <a:ext uri="{FF2B5EF4-FFF2-40B4-BE49-F238E27FC236}">
                <a16:creationId xmlns:a16="http://schemas.microsoft.com/office/drawing/2014/main" id="{D7130752-31AE-46B2-90AF-E16388FE05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6214" y="1431066"/>
            <a:ext cx="5139779" cy="513977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68C4E13-BC06-4389-8431-BC3A0570D6B2}"/>
              </a:ext>
            </a:extLst>
          </p:cNvPr>
          <p:cNvSpPr txBox="1"/>
          <p:nvPr/>
        </p:nvSpPr>
        <p:spPr>
          <a:xfrm>
            <a:off x="3466927" y="3150343"/>
            <a:ext cx="923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Abitur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F90A292-B445-40C8-A715-88DF675EFCBD}"/>
              </a:ext>
            </a:extLst>
          </p:cNvPr>
          <p:cNvSpPr/>
          <p:nvPr/>
        </p:nvSpPr>
        <p:spPr>
          <a:xfrm>
            <a:off x="4818771" y="2139434"/>
            <a:ext cx="1468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Mittlere Reife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47624E7-3B9F-48DE-88FC-49CD5883CBB1}"/>
              </a:ext>
            </a:extLst>
          </p:cNvPr>
          <p:cNvSpPr txBox="1"/>
          <p:nvPr/>
        </p:nvSpPr>
        <p:spPr>
          <a:xfrm>
            <a:off x="6880888" y="2101218"/>
            <a:ext cx="2264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Hauptschulabschluss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C10D9F7-1CA2-4E1B-B129-AF4FA5E94148}"/>
              </a:ext>
            </a:extLst>
          </p:cNvPr>
          <p:cNvSpPr/>
          <p:nvPr/>
        </p:nvSpPr>
        <p:spPr>
          <a:xfrm>
            <a:off x="1300900" y="1302346"/>
            <a:ext cx="5933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/>
              <a:t>Schullaufbahnberatung Jahrgangsstufen 8 - 10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872BDD8-FC95-4D78-8E20-4BC39A175401}"/>
              </a:ext>
            </a:extLst>
          </p:cNvPr>
          <p:cNvSpPr txBox="1"/>
          <p:nvPr/>
        </p:nvSpPr>
        <p:spPr>
          <a:xfrm rot="5400000">
            <a:off x="8011057" y="4495249"/>
            <a:ext cx="3252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berufliche Orientierung</a:t>
            </a:r>
          </a:p>
        </p:txBody>
      </p:sp>
      <p:pic>
        <p:nvPicPr>
          <p:cNvPr id="9" name="Grafik 8" descr="Kartenkompass">
            <a:extLst>
              <a:ext uri="{FF2B5EF4-FFF2-40B4-BE49-F238E27FC236}">
                <a16:creationId xmlns:a16="http://schemas.microsoft.com/office/drawing/2014/main" id="{3F16D500-F038-4D42-AAFD-A73E8C66DC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12736" y="182868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26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FAE50D9-A780-4A94-976D-17B148C21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96104"/>
            <a:ext cx="2152650" cy="78105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240F757-F374-4B7C-A21B-8475161D6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2117"/>
            <a:ext cx="12192000" cy="7375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96A2529-3F2C-46CA-9C4D-5BBF2C90D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2313" y="69427"/>
            <a:ext cx="2152650" cy="82729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821C023-2C87-4EEC-987E-A273467BC5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4715" y="38954"/>
            <a:ext cx="1009650" cy="8382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AA1703B-D832-4021-9F4C-422418ECA2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4118" y="87125"/>
            <a:ext cx="1131739" cy="827294"/>
          </a:xfrm>
          <a:prstGeom prst="rect">
            <a:avLst/>
          </a:prstGeom>
        </p:spPr>
      </p:pic>
      <p:pic>
        <p:nvPicPr>
          <p:cNvPr id="11" name="Inhaltsplatzhalter 3">
            <a:extLst>
              <a:ext uri="{FF2B5EF4-FFF2-40B4-BE49-F238E27FC236}">
                <a16:creationId xmlns:a16="http://schemas.microsoft.com/office/drawing/2014/main" id="{8403C9B4-4D50-4F63-9817-E52AF8B38ED6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086" y="2361813"/>
            <a:ext cx="9032032" cy="3486944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29C89106-6466-4B1D-B255-ABB4AECCF798}"/>
              </a:ext>
            </a:extLst>
          </p:cNvPr>
          <p:cNvSpPr txBox="1"/>
          <p:nvPr/>
        </p:nvSpPr>
        <p:spPr>
          <a:xfrm>
            <a:off x="2838450" y="1438275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Zeitachse der Schullaufbahnberatung</a:t>
            </a:r>
          </a:p>
        </p:txBody>
      </p:sp>
    </p:spTree>
    <p:extLst>
      <p:ext uri="{BB962C8B-B14F-4D97-AF65-F5344CB8AC3E}">
        <p14:creationId xmlns:p14="http://schemas.microsoft.com/office/powerpoint/2010/main" val="1202284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FAE50D9-A780-4A94-976D-17B148C21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96104"/>
            <a:ext cx="2152650" cy="78105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240F757-F374-4B7C-A21B-8475161D6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2117"/>
            <a:ext cx="12192000" cy="7375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96A2529-3F2C-46CA-9C4D-5BBF2C90D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2313" y="69427"/>
            <a:ext cx="2152650" cy="82729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821C023-2C87-4EEC-987E-A273467BC5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4715" y="38954"/>
            <a:ext cx="1009650" cy="8382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AA1703B-D832-4021-9F4C-422418ECA2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4118" y="87125"/>
            <a:ext cx="1131739" cy="827294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8F37FE54-E956-4491-BDA1-DB14AE6171ED}"/>
              </a:ext>
            </a:extLst>
          </p:cNvPr>
          <p:cNvSpPr txBox="1">
            <a:spLocks/>
          </p:cNvSpPr>
          <p:nvPr/>
        </p:nvSpPr>
        <p:spPr>
          <a:xfrm>
            <a:off x="840581" y="9498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u="sng" dirty="0"/>
              <a:t>Wähle deinen Weg!</a:t>
            </a:r>
          </a:p>
        </p:txBody>
      </p:sp>
      <p:cxnSp>
        <p:nvCxnSpPr>
          <p:cNvPr id="12" name="Verbinder: gewinkelt 11">
            <a:extLst>
              <a:ext uri="{FF2B5EF4-FFF2-40B4-BE49-F238E27FC236}">
                <a16:creationId xmlns:a16="http://schemas.microsoft.com/office/drawing/2014/main" id="{6B86ABF1-A516-42DA-845E-27AE62164E9D}"/>
              </a:ext>
            </a:extLst>
          </p:cNvPr>
          <p:cNvCxnSpPr>
            <a:cxnSpLocks/>
          </p:cNvCxnSpPr>
          <p:nvPr/>
        </p:nvCxnSpPr>
        <p:spPr>
          <a:xfrm rot="10800000" flipV="1">
            <a:off x="1334074" y="4449971"/>
            <a:ext cx="1375794" cy="97187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Verbinder: gewinkelt 12">
            <a:extLst>
              <a:ext uri="{FF2B5EF4-FFF2-40B4-BE49-F238E27FC236}">
                <a16:creationId xmlns:a16="http://schemas.microsoft.com/office/drawing/2014/main" id="{F718945E-656D-4434-BDF9-4FB74FDC71C3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18988" y="3478098"/>
            <a:ext cx="1375794" cy="97187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Verbinder: gewinkelt 13">
            <a:extLst>
              <a:ext uri="{FF2B5EF4-FFF2-40B4-BE49-F238E27FC236}">
                <a16:creationId xmlns:a16="http://schemas.microsoft.com/office/drawing/2014/main" id="{39850B6C-C7CE-46B1-88DE-47846F842CEF}"/>
              </a:ext>
            </a:extLst>
          </p:cNvPr>
          <p:cNvCxnSpPr>
            <a:cxnSpLocks/>
          </p:cNvCxnSpPr>
          <p:nvPr/>
        </p:nvCxnSpPr>
        <p:spPr>
          <a:xfrm rot="10800000" flipV="1">
            <a:off x="3994782" y="2506225"/>
            <a:ext cx="1375794" cy="97187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Gehen">
            <a:extLst>
              <a:ext uri="{FF2B5EF4-FFF2-40B4-BE49-F238E27FC236}">
                <a16:creationId xmlns:a16="http://schemas.microsoft.com/office/drawing/2014/main" id="{85397724-F217-4047-89FC-98EFD9DA7E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93461" y="2540822"/>
            <a:ext cx="1776355" cy="1776355"/>
          </a:xfrm>
          <a:prstGeom prst="rect">
            <a:avLst/>
          </a:prstGeom>
        </p:spPr>
      </p:pic>
      <p:pic>
        <p:nvPicPr>
          <p:cNvPr id="16" name="Inhaltsplatzhalter 7" descr="Pfeil: Leichte Kurve">
            <a:extLst>
              <a:ext uri="{FF2B5EF4-FFF2-40B4-BE49-F238E27FC236}">
                <a16:creationId xmlns:a16="http://schemas.microsoft.com/office/drawing/2014/main" id="{507D4FC0-5E62-4D8C-926E-93996C806A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9265368">
            <a:off x="2639003" y="4193482"/>
            <a:ext cx="322740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17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48DAB1-C40B-401B-8A44-5AF63CD10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769" y="10023"/>
            <a:ext cx="9144000" cy="804640"/>
          </a:xfrm>
        </p:spPr>
        <p:txBody>
          <a:bodyPr>
            <a:normAutofit/>
          </a:bodyPr>
          <a:lstStyle/>
          <a:p>
            <a:r>
              <a:rPr lang="de-DE" sz="4000" dirty="0"/>
              <a:t>Der Weg zum HSA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2622631-AFBB-4F81-8E87-0CCC263F65FA}"/>
              </a:ext>
            </a:extLst>
          </p:cNvPr>
          <p:cNvSpPr txBox="1"/>
          <p:nvPr/>
        </p:nvSpPr>
        <p:spPr>
          <a:xfrm>
            <a:off x="1359877" y="5751268"/>
            <a:ext cx="900332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Schullaufbahnberatung Stufe 8 – Entscheidung für den HSA in Stufe 9 oder in Stufe 10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81E0103-DE5B-4A26-BDA0-77DF55601DE4}"/>
              </a:ext>
            </a:extLst>
          </p:cNvPr>
          <p:cNvSpPr txBox="1"/>
          <p:nvPr/>
        </p:nvSpPr>
        <p:spPr>
          <a:xfrm>
            <a:off x="1359877" y="4767384"/>
            <a:ext cx="900332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Arbeiten auf dem grundlegenden Niveau in Stufe 9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48FC9D0-A597-427F-B30B-BF2FA9D1447D}"/>
              </a:ext>
            </a:extLst>
          </p:cNvPr>
          <p:cNvSpPr txBox="1"/>
          <p:nvPr/>
        </p:nvSpPr>
        <p:spPr>
          <a:xfrm>
            <a:off x="1359877" y="3890012"/>
            <a:ext cx="239150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Prüfung HSA in Stufe 9</a:t>
            </a:r>
          </a:p>
        </p:txBody>
      </p:sp>
      <p:sp>
        <p:nvSpPr>
          <p:cNvPr id="8" name="Pfeil: nach oben 7">
            <a:extLst>
              <a:ext uri="{FF2B5EF4-FFF2-40B4-BE49-F238E27FC236}">
                <a16:creationId xmlns:a16="http://schemas.microsoft.com/office/drawing/2014/main" id="{2921FC6E-CF90-49F0-94F8-0976B53BE06F}"/>
              </a:ext>
            </a:extLst>
          </p:cNvPr>
          <p:cNvSpPr/>
          <p:nvPr/>
        </p:nvSpPr>
        <p:spPr>
          <a:xfrm>
            <a:off x="5627077" y="5259326"/>
            <a:ext cx="234461" cy="3693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nach oben 9">
            <a:extLst>
              <a:ext uri="{FF2B5EF4-FFF2-40B4-BE49-F238E27FC236}">
                <a16:creationId xmlns:a16="http://schemas.microsoft.com/office/drawing/2014/main" id="{06A489E3-41B4-4C28-AE4C-6BB1EFA9336A}"/>
              </a:ext>
            </a:extLst>
          </p:cNvPr>
          <p:cNvSpPr/>
          <p:nvPr/>
        </p:nvSpPr>
        <p:spPr>
          <a:xfrm>
            <a:off x="2719753" y="4341296"/>
            <a:ext cx="234461" cy="3693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4313A70-08F2-45B1-B793-BEA51E41B629}"/>
              </a:ext>
            </a:extLst>
          </p:cNvPr>
          <p:cNvSpPr txBox="1"/>
          <p:nvPr/>
        </p:nvSpPr>
        <p:spPr>
          <a:xfrm>
            <a:off x="7858368" y="1949716"/>
            <a:ext cx="2504831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Prüfung HSA in Stufe 10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41C8F80-DFC6-490E-8638-8FF06E8411F4}"/>
              </a:ext>
            </a:extLst>
          </p:cNvPr>
          <p:cNvSpPr txBox="1"/>
          <p:nvPr/>
        </p:nvSpPr>
        <p:spPr>
          <a:xfrm>
            <a:off x="5267568" y="2933600"/>
            <a:ext cx="5095631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Arbeiten auf dem grundlegenden Niveau in Stufe 10</a:t>
            </a:r>
          </a:p>
        </p:txBody>
      </p:sp>
      <p:sp>
        <p:nvSpPr>
          <p:cNvPr id="13" name="Pfeil: nach oben 12">
            <a:extLst>
              <a:ext uri="{FF2B5EF4-FFF2-40B4-BE49-F238E27FC236}">
                <a16:creationId xmlns:a16="http://schemas.microsoft.com/office/drawing/2014/main" id="{490E7296-33C0-479E-9A0A-C0F9F18E67B4}"/>
              </a:ext>
            </a:extLst>
          </p:cNvPr>
          <p:cNvSpPr/>
          <p:nvPr/>
        </p:nvSpPr>
        <p:spPr>
          <a:xfrm>
            <a:off x="8202246" y="3425542"/>
            <a:ext cx="234461" cy="12850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: nach oben 13">
            <a:extLst>
              <a:ext uri="{FF2B5EF4-FFF2-40B4-BE49-F238E27FC236}">
                <a16:creationId xmlns:a16="http://schemas.microsoft.com/office/drawing/2014/main" id="{E0C69ED7-157F-4363-BFEE-9C4325B3611E}"/>
              </a:ext>
            </a:extLst>
          </p:cNvPr>
          <p:cNvSpPr/>
          <p:nvPr/>
        </p:nvSpPr>
        <p:spPr>
          <a:xfrm>
            <a:off x="8202245" y="2392237"/>
            <a:ext cx="234461" cy="3693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53ED79E9-CB8C-432A-ABF0-8D414F6DD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35" y="221868"/>
            <a:ext cx="1131542" cy="48564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9FA7EE4-03A7-4331-9573-6D6EF0A55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2117"/>
            <a:ext cx="12192000" cy="73757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BDB9EB96-8E6E-4886-9444-02590BBA2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6043" y="31634"/>
            <a:ext cx="1131739" cy="82729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D37124AF-BDF5-4BDD-B5A3-222F239BAA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1188" y="334785"/>
            <a:ext cx="1262062" cy="485028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6F441940-697E-4F87-8EF4-3DC3F29945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7845" y="57323"/>
            <a:ext cx="10096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8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B682FFD5-CFC1-4F05-BCB4-793485F84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662" y="-125087"/>
            <a:ext cx="9944846" cy="950018"/>
          </a:xfrm>
        </p:spPr>
        <p:txBody>
          <a:bodyPr>
            <a:normAutofit/>
          </a:bodyPr>
          <a:lstStyle/>
          <a:p>
            <a:pPr algn="ctr"/>
            <a:r>
              <a:rPr lang="de-DE" sz="3600" dirty="0"/>
              <a:t>Über den Hauptschulabschluss zur Mittleren Reife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E39ED5-23A0-40A6-B70A-6B08C13C14D2}"/>
              </a:ext>
            </a:extLst>
          </p:cNvPr>
          <p:cNvSpPr txBox="1"/>
          <p:nvPr/>
        </p:nvSpPr>
        <p:spPr>
          <a:xfrm>
            <a:off x="1594338" y="6079369"/>
            <a:ext cx="900332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Schullaufbahnberatung Stufe 8 – Entscheidung für den HSA in Stufe 9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2B029F5-E5E3-4BD6-8003-5204281A865D}"/>
              </a:ext>
            </a:extLst>
          </p:cNvPr>
          <p:cNvSpPr txBox="1"/>
          <p:nvPr/>
        </p:nvSpPr>
        <p:spPr>
          <a:xfrm>
            <a:off x="1594338" y="5295890"/>
            <a:ext cx="900332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Arbeiten auf dem grundlegenden Niveau in Stufe 9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0F77A1A-EFB6-4CD0-9704-6FE2317D362E}"/>
              </a:ext>
            </a:extLst>
          </p:cNvPr>
          <p:cNvSpPr txBox="1"/>
          <p:nvPr/>
        </p:nvSpPr>
        <p:spPr>
          <a:xfrm>
            <a:off x="5327004" y="3919140"/>
            <a:ext cx="5270652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Schullaufbahnberatung Stufe 9 – Mittlere Reife aufbauend auf den HSA in 2 Jahren (oder in einem Jahr bei herausragenden Leistungen)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6BD1740-3469-4D64-9D84-EF96D6EB7BF0}"/>
              </a:ext>
            </a:extLst>
          </p:cNvPr>
          <p:cNvSpPr txBox="1"/>
          <p:nvPr/>
        </p:nvSpPr>
        <p:spPr>
          <a:xfrm>
            <a:off x="1465275" y="4134482"/>
            <a:ext cx="239150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Prüfung HSA in Stufe 9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9FAFAC0-5582-4E20-8D07-6C518F31AF89}"/>
              </a:ext>
            </a:extLst>
          </p:cNvPr>
          <p:cNvSpPr txBox="1"/>
          <p:nvPr/>
        </p:nvSpPr>
        <p:spPr>
          <a:xfrm>
            <a:off x="1465273" y="3294594"/>
            <a:ext cx="913238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Arbeiten auf dem Mittleren Niveau in Stufe 9 (Wiederholung der Klasse 9)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BDE84BD-0765-422B-9B2B-802EA01362B5}"/>
              </a:ext>
            </a:extLst>
          </p:cNvPr>
          <p:cNvSpPr txBox="1"/>
          <p:nvPr/>
        </p:nvSpPr>
        <p:spPr>
          <a:xfrm>
            <a:off x="1465274" y="2482344"/>
            <a:ext cx="913238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Arbeiten auf dem Mittleren Niveau in Stufe 10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CE34448-37AD-493F-B740-BFCE9166671B}"/>
              </a:ext>
            </a:extLst>
          </p:cNvPr>
          <p:cNvSpPr txBox="1"/>
          <p:nvPr/>
        </p:nvSpPr>
        <p:spPr>
          <a:xfrm>
            <a:off x="1465274" y="1505602"/>
            <a:ext cx="4356685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Prüfung Mittlere Reife in Stufe 10</a:t>
            </a:r>
          </a:p>
        </p:txBody>
      </p:sp>
      <p:sp>
        <p:nvSpPr>
          <p:cNvPr id="12" name="Pfeil: nach oben 11">
            <a:extLst>
              <a:ext uri="{FF2B5EF4-FFF2-40B4-BE49-F238E27FC236}">
                <a16:creationId xmlns:a16="http://schemas.microsoft.com/office/drawing/2014/main" id="{295CB0E3-9F69-4514-BEFB-1267D5ABB880}"/>
              </a:ext>
            </a:extLst>
          </p:cNvPr>
          <p:cNvSpPr/>
          <p:nvPr/>
        </p:nvSpPr>
        <p:spPr>
          <a:xfrm>
            <a:off x="5704729" y="5687629"/>
            <a:ext cx="234461" cy="3693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: nach oben 12">
            <a:extLst>
              <a:ext uri="{FF2B5EF4-FFF2-40B4-BE49-F238E27FC236}">
                <a16:creationId xmlns:a16="http://schemas.microsoft.com/office/drawing/2014/main" id="{213057EB-5E97-40EA-9257-B433896AC4CF}"/>
              </a:ext>
            </a:extLst>
          </p:cNvPr>
          <p:cNvSpPr/>
          <p:nvPr/>
        </p:nvSpPr>
        <p:spPr>
          <a:xfrm>
            <a:off x="7845099" y="4860994"/>
            <a:ext cx="234461" cy="3693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: nach oben 13">
            <a:extLst>
              <a:ext uri="{FF2B5EF4-FFF2-40B4-BE49-F238E27FC236}">
                <a16:creationId xmlns:a16="http://schemas.microsoft.com/office/drawing/2014/main" id="{3F612D1A-9CCE-4F84-9F55-C8E95F317BE1}"/>
              </a:ext>
            </a:extLst>
          </p:cNvPr>
          <p:cNvSpPr/>
          <p:nvPr/>
        </p:nvSpPr>
        <p:spPr>
          <a:xfrm>
            <a:off x="2321814" y="4545566"/>
            <a:ext cx="234461" cy="68897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: nach oben 14">
            <a:extLst>
              <a:ext uri="{FF2B5EF4-FFF2-40B4-BE49-F238E27FC236}">
                <a16:creationId xmlns:a16="http://schemas.microsoft.com/office/drawing/2014/main" id="{14399962-9692-404F-92BA-C2171A8F907A}"/>
              </a:ext>
            </a:extLst>
          </p:cNvPr>
          <p:cNvSpPr/>
          <p:nvPr/>
        </p:nvSpPr>
        <p:spPr>
          <a:xfrm>
            <a:off x="2321814" y="3734474"/>
            <a:ext cx="234461" cy="3693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: nach oben 15">
            <a:extLst>
              <a:ext uri="{FF2B5EF4-FFF2-40B4-BE49-F238E27FC236}">
                <a16:creationId xmlns:a16="http://schemas.microsoft.com/office/drawing/2014/main" id="{8E2EB053-C4E8-4FB4-A7AB-A41BAF7EAD80}"/>
              </a:ext>
            </a:extLst>
          </p:cNvPr>
          <p:cNvSpPr/>
          <p:nvPr/>
        </p:nvSpPr>
        <p:spPr>
          <a:xfrm>
            <a:off x="2321812" y="2898556"/>
            <a:ext cx="234461" cy="3693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: nach oben 16">
            <a:extLst>
              <a:ext uri="{FF2B5EF4-FFF2-40B4-BE49-F238E27FC236}">
                <a16:creationId xmlns:a16="http://schemas.microsoft.com/office/drawing/2014/main" id="{2A368C83-1703-4863-B2F4-A991FB6423F2}"/>
              </a:ext>
            </a:extLst>
          </p:cNvPr>
          <p:cNvSpPr/>
          <p:nvPr/>
        </p:nvSpPr>
        <p:spPr>
          <a:xfrm>
            <a:off x="2321812" y="2004769"/>
            <a:ext cx="234461" cy="3693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378F3F7-65BF-4034-B8E6-85B2E847B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87" y="291170"/>
            <a:ext cx="1027285" cy="440895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42AEBF0D-F29F-4EDA-9D88-FA724D105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5508" y="90359"/>
            <a:ext cx="1004895" cy="734572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0F439FC-5A76-4719-8956-FDDE2AF0E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2117"/>
            <a:ext cx="12192000" cy="7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6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279BD4-5D10-43FC-BB11-4EEDF17F2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577" y="-1967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DE" sz="4000" dirty="0"/>
              <a:t>Der direkte Weg zur Mittleren Reife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6F042D3-50A8-4C85-AA32-152D461D0324}"/>
              </a:ext>
            </a:extLst>
          </p:cNvPr>
          <p:cNvSpPr txBox="1"/>
          <p:nvPr/>
        </p:nvSpPr>
        <p:spPr>
          <a:xfrm>
            <a:off x="1787716" y="5868714"/>
            <a:ext cx="900332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Schullaufbahnberatung Stufe 8 – Entscheidung für die Mittlere Reife in Stufe 10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EA724FC-D7D6-42BF-94A3-C4D470A8A55D}"/>
              </a:ext>
            </a:extLst>
          </p:cNvPr>
          <p:cNvSpPr txBox="1"/>
          <p:nvPr/>
        </p:nvSpPr>
        <p:spPr>
          <a:xfrm>
            <a:off x="1787716" y="3166845"/>
            <a:ext cx="900332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durchgängiges Arbeiten - mindestens - auf dem mittleren Niveau ab Stufe 9 (Empfehlung)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405C29F-0A0B-427B-8D46-C08BBDF093BB}"/>
              </a:ext>
            </a:extLst>
          </p:cNvPr>
          <p:cNvSpPr txBox="1"/>
          <p:nvPr/>
        </p:nvSpPr>
        <p:spPr>
          <a:xfrm>
            <a:off x="3548184" y="1815911"/>
            <a:ext cx="5095631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Prüfung in Klassenstufe 10</a:t>
            </a:r>
          </a:p>
        </p:txBody>
      </p:sp>
      <p:sp>
        <p:nvSpPr>
          <p:cNvPr id="7" name="Pfeil: nach oben 6">
            <a:extLst>
              <a:ext uri="{FF2B5EF4-FFF2-40B4-BE49-F238E27FC236}">
                <a16:creationId xmlns:a16="http://schemas.microsoft.com/office/drawing/2014/main" id="{FA8126FC-15B8-44A5-B8A0-0E2E4656DD2B}"/>
              </a:ext>
            </a:extLst>
          </p:cNvPr>
          <p:cNvSpPr/>
          <p:nvPr/>
        </p:nvSpPr>
        <p:spPr>
          <a:xfrm>
            <a:off x="5861538" y="3704095"/>
            <a:ext cx="234461" cy="199670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nach oben 9">
            <a:extLst>
              <a:ext uri="{FF2B5EF4-FFF2-40B4-BE49-F238E27FC236}">
                <a16:creationId xmlns:a16="http://schemas.microsoft.com/office/drawing/2014/main" id="{06524B3A-CCC4-4EE2-B725-8D66874927E0}"/>
              </a:ext>
            </a:extLst>
          </p:cNvPr>
          <p:cNvSpPr/>
          <p:nvPr/>
        </p:nvSpPr>
        <p:spPr>
          <a:xfrm>
            <a:off x="5861539" y="2471674"/>
            <a:ext cx="234461" cy="3693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2D2E12F-F51C-4EAB-B564-F51931EAF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16" y="293673"/>
            <a:ext cx="1027285" cy="44089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6B59ED3-8EA5-4E30-AC76-47BF9547C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2117"/>
            <a:ext cx="12192000" cy="7375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92BE474F-557D-40DE-B491-B11BFBFFD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6006" y="98771"/>
            <a:ext cx="1004895" cy="73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1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FAD5100A-8EE3-4D76-95E3-EDACC7CDA60C}"/>
              </a:ext>
            </a:extLst>
          </p:cNvPr>
          <p:cNvSpPr txBox="1"/>
          <p:nvPr/>
        </p:nvSpPr>
        <p:spPr>
          <a:xfrm>
            <a:off x="9312827" y="3030031"/>
            <a:ext cx="2040973" cy="175432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e-DE" sz="1200" dirty="0"/>
              <a:t>Fächer </a:t>
            </a:r>
            <a:br>
              <a:rPr lang="de-DE" sz="1200" dirty="0"/>
            </a:br>
            <a:r>
              <a:rPr lang="de-DE" sz="1200" dirty="0"/>
              <a:t>D, Ma, E: mind. 3,0 </a:t>
            </a:r>
          </a:p>
          <a:p>
            <a:br>
              <a:rPr lang="de-DE" sz="1200" dirty="0"/>
            </a:br>
            <a:r>
              <a:rPr lang="de-DE" sz="1200" dirty="0"/>
              <a:t>Kein Kernfach schlechter als 4,0</a:t>
            </a:r>
          </a:p>
          <a:p>
            <a:endParaRPr lang="de-DE" sz="1200" dirty="0"/>
          </a:p>
          <a:p>
            <a:r>
              <a:rPr lang="de-DE" sz="1200" dirty="0"/>
              <a:t>Start in Klasse 11</a:t>
            </a:r>
          </a:p>
          <a:p>
            <a:endParaRPr lang="de-DE" sz="1200" dirty="0"/>
          </a:p>
          <a:p>
            <a:r>
              <a:rPr lang="de-DE" sz="1200" dirty="0"/>
              <a:t>gesamt: 3 Jahre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27A010D-FE2F-4510-96E2-446DFBF4B062}"/>
              </a:ext>
            </a:extLst>
          </p:cNvPr>
          <p:cNvSpPr txBox="1"/>
          <p:nvPr/>
        </p:nvSpPr>
        <p:spPr>
          <a:xfrm>
            <a:off x="657204" y="2954815"/>
            <a:ext cx="2308720" cy="21236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dirty="0"/>
              <a:t>Zwei der Fächer </a:t>
            </a:r>
            <a:br>
              <a:rPr lang="de-DE" sz="1200" dirty="0"/>
            </a:br>
            <a:r>
              <a:rPr lang="de-DE" sz="1200" dirty="0"/>
              <a:t>D, Ma, E: mind. 2,0/ 1x 3,0</a:t>
            </a:r>
          </a:p>
          <a:p>
            <a:endParaRPr lang="de-DE" sz="1200" dirty="0"/>
          </a:p>
          <a:p>
            <a:r>
              <a:rPr lang="de-DE" sz="1200" b="1" dirty="0"/>
              <a:t>Französisch</a:t>
            </a:r>
            <a:r>
              <a:rPr lang="de-DE" sz="1200" dirty="0"/>
              <a:t>: mind. 3,0</a:t>
            </a:r>
            <a:br>
              <a:rPr lang="de-DE" sz="1200" dirty="0"/>
            </a:br>
            <a:br>
              <a:rPr lang="de-DE" sz="1200" dirty="0"/>
            </a:br>
            <a:r>
              <a:rPr lang="de-DE" sz="1200" dirty="0"/>
              <a:t>Durchschnitt gesamt: mind. 3,0</a:t>
            </a:r>
          </a:p>
          <a:p>
            <a:endParaRPr lang="de-DE" sz="1200" dirty="0"/>
          </a:p>
          <a:p>
            <a:r>
              <a:rPr lang="de-DE" sz="1200" dirty="0"/>
              <a:t>Start in Klassenstufe 10 (Einführungsphase Oberstufe)!</a:t>
            </a:r>
          </a:p>
          <a:p>
            <a:endParaRPr lang="de-DE" sz="1200" dirty="0"/>
          </a:p>
          <a:p>
            <a:r>
              <a:rPr lang="de-DE" sz="1200" dirty="0"/>
              <a:t>gesamt: 3 Jahre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2FB181-AD71-45AC-9D63-534A9FC37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92" y="-1714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DE" sz="4000" dirty="0"/>
              <a:t>Über die Mittlere Reife zum Abitur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ACBCE3F-D2AD-4EE1-B590-2BE8B60C5B20}"/>
              </a:ext>
            </a:extLst>
          </p:cNvPr>
          <p:cNvSpPr txBox="1"/>
          <p:nvPr/>
        </p:nvSpPr>
        <p:spPr>
          <a:xfrm>
            <a:off x="2792835" y="6123543"/>
            <a:ext cx="6995989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Schullaufbahnberatung Stufe 8 – Entscheidung für den MSA in Stufe 10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A84E769-598D-47E7-A444-7297A1EB59B8}"/>
              </a:ext>
            </a:extLst>
          </p:cNvPr>
          <p:cNvSpPr txBox="1"/>
          <p:nvPr/>
        </p:nvSpPr>
        <p:spPr>
          <a:xfrm>
            <a:off x="3146920" y="5376292"/>
            <a:ext cx="589816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Durchgängiges Arbeiten auf dem mittleren Niveau ab Stufe 9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10AB54D-2E44-4821-9D82-CED143E328AF}"/>
              </a:ext>
            </a:extLst>
          </p:cNvPr>
          <p:cNvSpPr txBox="1"/>
          <p:nvPr/>
        </p:nvSpPr>
        <p:spPr>
          <a:xfrm>
            <a:off x="3548184" y="4629041"/>
            <a:ext cx="5095631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Prüfung in Klassenstufe 10 (Mittlere Reife)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2C1F3A0-00B6-43C2-AB0E-8C98BBAA9C4E}"/>
              </a:ext>
            </a:extLst>
          </p:cNvPr>
          <p:cNvSpPr txBox="1"/>
          <p:nvPr/>
        </p:nvSpPr>
        <p:spPr>
          <a:xfrm>
            <a:off x="4132225" y="2379350"/>
            <a:ext cx="372507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Oberstufe einer Gemeinschaftsschule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AF69B5E-12E3-4F6E-81A8-0FDC25698C03}"/>
              </a:ext>
            </a:extLst>
          </p:cNvPr>
          <p:cNvSpPr txBox="1"/>
          <p:nvPr/>
        </p:nvSpPr>
        <p:spPr>
          <a:xfrm>
            <a:off x="8132641" y="2304476"/>
            <a:ext cx="2593964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berufliches Gymnasium</a:t>
            </a:r>
          </a:p>
          <a:p>
            <a:r>
              <a:rPr lang="de-DE" dirty="0"/>
              <a:t>(85%)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C612797-3B8D-4A8D-8DD8-5E3721686BCD}"/>
              </a:ext>
            </a:extLst>
          </p:cNvPr>
          <p:cNvSpPr txBox="1"/>
          <p:nvPr/>
        </p:nvSpPr>
        <p:spPr>
          <a:xfrm>
            <a:off x="708162" y="2388586"/>
            <a:ext cx="320949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allgemeinbildendes Gymnasium</a:t>
            </a:r>
          </a:p>
        </p:txBody>
      </p:sp>
      <p:sp>
        <p:nvSpPr>
          <p:cNvPr id="10" name="Pfeil: nach oben 9">
            <a:extLst>
              <a:ext uri="{FF2B5EF4-FFF2-40B4-BE49-F238E27FC236}">
                <a16:creationId xmlns:a16="http://schemas.microsoft.com/office/drawing/2014/main" id="{80EE5C43-9CF3-431F-BD4B-FAA6DA88B11F}"/>
              </a:ext>
            </a:extLst>
          </p:cNvPr>
          <p:cNvSpPr/>
          <p:nvPr/>
        </p:nvSpPr>
        <p:spPr>
          <a:xfrm>
            <a:off x="5845549" y="2815858"/>
            <a:ext cx="234461" cy="15986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: nach oben 10">
            <a:extLst>
              <a:ext uri="{FF2B5EF4-FFF2-40B4-BE49-F238E27FC236}">
                <a16:creationId xmlns:a16="http://schemas.microsoft.com/office/drawing/2014/main" id="{9A505EC0-D5EE-41B7-B2C7-2E2316422629}"/>
              </a:ext>
            </a:extLst>
          </p:cNvPr>
          <p:cNvSpPr/>
          <p:nvPr/>
        </p:nvSpPr>
        <p:spPr>
          <a:xfrm rot="18541545">
            <a:off x="3627045" y="2846405"/>
            <a:ext cx="234461" cy="17314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: nach oben 11">
            <a:extLst>
              <a:ext uri="{FF2B5EF4-FFF2-40B4-BE49-F238E27FC236}">
                <a16:creationId xmlns:a16="http://schemas.microsoft.com/office/drawing/2014/main" id="{E20186C7-5347-406E-9E6D-E923D2B0E6A9}"/>
              </a:ext>
            </a:extLst>
          </p:cNvPr>
          <p:cNvSpPr/>
          <p:nvPr/>
        </p:nvSpPr>
        <p:spPr>
          <a:xfrm rot="2657911">
            <a:off x="8447996" y="3013518"/>
            <a:ext cx="234461" cy="15219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9E28DDC-B5CF-46DE-8E09-A2B0EDC539A3}"/>
              </a:ext>
            </a:extLst>
          </p:cNvPr>
          <p:cNvSpPr txBox="1"/>
          <p:nvPr/>
        </p:nvSpPr>
        <p:spPr>
          <a:xfrm>
            <a:off x="3484701" y="2828455"/>
            <a:ext cx="2308720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dirty="0"/>
              <a:t>Zwei der Fächer </a:t>
            </a:r>
            <a:br>
              <a:rPr lang="de-DE" sz="1200" dirty="0"/>
            </a:br>
            <a:r>
              <a:rPr lang="de-DE" sz="1200" dirty="0"/>
              <a:t>D, Ma, E: mind. 2,0/ 1x 3,0</a:t>
            </a:r>
            <a:br>
              <a:rPr lang="de-DE" sz="1200" dirty="0"/>
            </a:br>
            <a:br>
              <a:rPr lang="de-DE" sz="1200" dirty="0"/>
            </a:br>
            <a:r>
              <a:rPr lang="de-DE" sz="1200" dirty="0"/>
              <a:t>Durchschnitt gesamt: mind. 3,0</a:t>
            </a:r>
          </a:p>
          <a:p>
            <a:endParaRPr lang="de-DE" sz="1200" dirty="0"/>
          </a:p>
          <a:p>
            <a:r>
              <a:rPr lang="de-DE" sz="1200" dirty="0"/>
              <a:t>Start in Klasse 11</a:t>
            </a:r>
          </a:p>
          <a:p>
            <a:r>
              <a:rPr lang="de-DE" sz="1200" dirty="0"/>
              <a:t>(Einführungsphase Oberstufe)</a:t>
            </a:r>
          </a:p>
          <a:p>
            <a:endParaRPr lang="de-DE" sz="1200" dirty="0"/>
          </a:p>
          <a:p>
            <a:r>
              <a:rPr lang="de-DE" sz="1200" dirty="0"/>
              <a:t>gesamt: 3 Jahre</a:t>
            </a:r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CA08DF9-39DB-44A4-BC1D-23A0E5FE019B}"/>
              </a:ext>
            </a:extLst>
          </p:cNvPr>
          <p:cNvSpPr txBox="1"/>
          <p:nvPr/>
        </p:nvSpPr>
        <p:spPr>
          <a:xfrm>
            <a:off x="2582015" y="1536405"/>
            <a:ext cx="6995989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allgemeine Hochschulreife</a:t>
            </a:r>
          </a:p>
        </p:txBody>
      </p:sp>
      <p:sp>
        <p:nvSpPr>
          <p:cNvPr id="18" name="Pfeil: nach oben 17">
            <a:extLst>
              <a:ext uri="{FF2B5EF4-FFF2-40B4-BE49-F238E27FC236}">
                <a16:creationId xmlns:a16="http://schemas.microsoft.com/office/drawing/2014/main" id="{49A57C0F-F3CC-4A06-BE1E-373AEC654E8D}"/>
              </a:ext>
            </a:extLst>
          </p:cNvPr>
          <p:cNvSpPr/>
          <p:nvPr/>
        </p:nvSpPr>
        <p:spPr>
          <a:xfrm>
            <a:off x="2997906" y="1962495"/>
            <a:ext cx="234461" cy="3693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: nach oben 18">
            <a:extLst>
              <a:ext uri="{FF2B5EF4-FFF2-40B4-BE49-F238E27FC236}">
                <a16:creationId xmlns:a16="http://schemas.microsoft.com/office/drawing/2014/main" id="{E4331ACC-D616-429D-B520-A119CC413073}"/>
              </a:ext>
            </a:extLst>
          </p:cNvPr>
          <p:cNvSpPr/>
          <p:nvPr/>
        </p:nvSpPr>
        <p:spPr>
          <a:xfrm>
            <a:off x="5793421" y="1976274"/>
            <a:ext cx="234461" cy="3693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: nach oben 19">
            <a:extLst>
              <a:ext uri="{FF2B5EF4-FFF2-40B4-BE49-F238E27FC236}">
                <a16:creationId xmlns:a16="http://schemas.microsoft.com/office/drawing/2014/main" id="{C11C6751-876C-44F7-92BF-845A9845A440}"/>
              </a:ext>
            </a:extLst>
          </p:cNvPr>
          <p:cNvSpPr/>
          <p:nvPr/>
        </p:nvSpPr>
        <p:spPr>
          <a:xfrm>
            <a:off x="8892902" y="1959536"/>
            <a:ext cx="234461" cy="3693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: nach oben 20">
            <a:extLst>
              <a:ext uri="{FF2B5EF4-FFF2-40B4-BE49-F238E27FC236}">
                <a16:creationId xmlns:a16="http://schemas.microsoft.com/office/drawing/2014/main" id="{76F762B9-A141-4160-AECC-C7DFBDE87CC8}"/>
              </a:ext>
            </a:extLst>
          </p:cNvPr>
          <p:cNvSpPr/>
          <p:nvPr/>
        </p:nvSpPr>
        <p:spPr>
          <a:xfrm>
            <a:off x="5877531" y="5754577"/>
            <a:ext cx="234461" cy="3693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: nach oben 21">
            <a:extLst>
              <a:ext uri="{FF2B5EF4-FFF2-40B4-BE49-F238E27FC236}">
                <a16:creationId xmlns:a16="http://schemas.microsoft.com/office/drawing/2014/main" id="{F20B8E51-42DE-4E30-8ECB-5923DA466B26}"/>
              </a:ext>
            </a:extLst>
          </p:cNvPr>
          <p:cNvSpPr/>
          <p:nvPr/>
        </p:nvSpPr>
        <p:spPr>
          <a:xfrm>
            <a:off x="5845548" y="5010605"/>
            <a:ext cx="234461" cy="3693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1450EFFB-6D2E-4D6F-973B-4CA2B4580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2159" y="293673"/>
            <a:ext cx="906854" cy="457055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8565153C-0C9A-45D5-9E4B-9CDA12CF6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16" y="293673"/>
            <a:ext cx="1027285" cy="440895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E27783B3-A5B7-4B57-BFC1-49BE1D2ED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2117"/>
            <a:ext cx="12192000" cy="7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0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676</Words>
  <Application>Microsoft Office PowerPoint</Application>
  <PresentationFormat>Breitbild</PresentationFormat>
  <Paragraphs>104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</vt:lpstr>
      <vt:lpstr>Herzlich willkommen Schullaufbahnberatung  Klassenstufen 8 - 10</vt:lpstr>
      <vt:lpstr>   </vt:lpstr>
      <vt:lpstr>PowerPoint-Präsentation</vt:lpstr>
      <vt:lpstr>PowerPoint-Präsentation</vt:lpstr>
      <vt:lpstr>PowerPoint-Präsentation</vt:lpstr>
      <vt:lpstr>Der Weg zum HSA</vt:lpstr>
      <vt:lpstr>Über den Hauptschulabschluss zur Mittleren Reife</vt:lpstr>
      <vt:lpstr>Der direkte Weg zur Mittleren Reife</vt:lpstr>
      <vt:lpstr>Über die Mittlere Reife zum Abitur</vt:lpstr>
      <vt:lpstr>Der direkte G-9 Weg zum Abitur</vt:lpstr>
      <vt:lpstr>Schullaufbahnberatung Klassenstufe 8 - 10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Schullaufbahnberatung Klassenstufe 8</dc:title>
  <dc:creator>Rektorat - Gemeinschaftsschule Ludwigsburg</dc:creator>
  <cp:lastModifiedBy>Rektorat - Gemeinschaftsschule Ludwigsburg</cp:lastModifiedBy>
  <cp:revision>43</cp:revision>
  <dcterms:created xsi:type="dcterms:W3CDTF">2020-12-07T09:20:36Z</dcterms:created>
  <dcterms:modified xsi:type="dcterms:W3CDTF">2023-12-05T17:21:27Z</dcterms:modified>
</cp:coreProperties>
</file>